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3"/>
  </p:sldMasterIdLst>
  <p:notesMasterIdLst>
    <p:notesMasterId r:id="rId94"/>
  </p:notesMasterIdLst>
  <p:handoutMasterIdLst>
    <p:handoutMasterId r:id="rId95"/>
  </p:handoutMasterIdLst>
  <p:sldIdLst>
    <p:sldId id="390" r:id="rId4"/>
    <p:sldId id="365" r:id="rId5"/>
    <p:sldId id="405" r:id="rId6"/>
    <p:sldId id="265" r:id="rId7"/>
    <p:sldId id="266" r:id="rId8"/>
    <p:sldId id="308" r:id="rId9"/>
    <p:sldId id="257" r:id="rId10"/>
    <p:sldId id="321" r:id="rId11"/>
    <p:sldId id="311" r:id="rId12"/>
    <p:sldId id="310" r:id="rId13"/>
    <p:sldId id="315" r:id="rId14"/>
    <p:sldId id="362" r:id="rId15"/>
    <p:sldId id="305" r:id="rId16"/>
    <p:sldId id="316" r:id="rId17"/>
    <p:sldId id="258" r:id="rId18"/>
    <p:sldId id="314" r:id="rId19"/>
    <p:sldId id="368" r:id="rId20"/>
    <p:sldId id="382" r:id="rId21"/>
    <p:sldId id="381" r:id="rId22"/>
    <p:sldId id="392" r:id="rId23"/>
    <p:sldId id="393" r:id="rId24"/>
    <p:sldId id="394" r:id="rId25"/>
    <p:sldId id="395" r:id="rId26"/>
    <p:sldId id="372" r:id="rId27"/>
    <p:sldId id="399" r:id="rId28"/>
    <p:sldId id="401" r:id="rId29"/>
    <p:sldId id="396" r:id="rId30"/>
    <p:sldId id="397" r:id="rId31"/>
    <p:sldId id="398" r:id="rId32"/>
    <p:sldId id="403" r:id="rId33"/>
    <p:sldId id="404" r:id="rId34"/>
    <p:sldId id="369" r:id="rId35"/>
    <p:sldId id="342" r:id="rId36"/>
    <p:sldId id="263" r:id="rId37"/>
    <p:sldId id="307" r:id="rId38"/>
    <p:sldId id="313" r:id="rId39"/>
    <p:sldId id="341" r:id="rId40"/>
    <p:sldId id="317" r:id="rId41"/>
    <p:sldId id="267" r:id="rId42"/>
    <p:sldId id="268" r:id="rId43"/>
    <p:sldId id="269" r:id="rId44"/>
    <p:sldId id="360" r:id="rId45"/>
    <p:sldId id="324" r:id="rId46"/>
    <p:sldId id="326" r:id="rId47"/>
    <p:sldId id="327" r:id="rId48"/>
    <p:sldId id="328" r:id="rId49"/>
    <p:sldId id="329" r:id="rId50"/>
    <p:sldId id="361" r:id="rId51"/>
    <p:sldId id="271" r:id="rId52"/>
    <p:sldId id="272" r:id="rId53"/>
    <p:sldId id="385" r:id="rId54"/>
    <p:sldId id="273" r:id="rId55"/>
    <p:sldId id="274" r:id="rId56"/>
    <p:sldId id="373" r:id="rId57"/>
    <p:sldId id="376" r:id="rId58"/>
    <p:sldId id="389" r:id="rId59"/>
    <p:sldId id="275" r:id="rId60"/>
    <p:sldId id="374" r:id="rId61"/>
    <p:sldId id="276" r:id="rId62"/>
    <p:sldId id="377" r:id="rId63"/>
    <p:sldId id="380" r:id="rId64"/>
    <p:sldId id="378" r:id="rId65"/>
    <p:sldId id="379" r:id="rId66"/>
    <p:sldId id="277" r:id="rId67"/>
    <p:sldId id="364" r:id="rId68"/>
    <p:sldId id="348" r:id="rId69"/>
    <p:sldId id="347" r:id="rId70"/>
    <p:sldId id="386" r:id="rId71"/>
    <p:sldId id="349" r:id="rId72"/>
    <p:sldId id="278" r:id="rId73"/>
    <p:sldId id="280" r:id="rId74"/>
    <p:sldId id="333" r:id="rId75"/>
    <p:sldId id="350" r:id="rId76"/>
    <p:sldId id="295" r:id="rId77"/>
    <p:sldId id="300" r:id="rId78"/>
    <p:sldId id="293" r:id="rId79"/>
    <p:sldId id="355" r:id="rId80"/>
    <p:sldId id="356" r:id="rId81"/>
    <p:sldId id="357" r:id="rId82"/>
    <p:sldId id="358" r:id="rId83"/>
    <p:sldId id="359" r:id="rId84"/>
    <p:sldId id="331" r:id="rId85"/>
    <p:sldId id="363" r:id="rId86"/>
    <p:sldId id="287" r:id="rId87"/>
    <p:sldId id="288" r:id="rId88"/>
    <p:sldId id="388" r:id="rId89"/>
    <p:sldId id="332" r:id="rId90"/>
    <p:sldId id="297" r:id="rId91"/>
    <p:sldId id="296" r:id="rId92"/>
    <p:sldId id="402" r:id="rId93"/>
  </p:sldIdLst>
  <p:sldSz cx="12192000" cy="6858000"/>
  <p:notesSz cx="9363075" cy="7077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2" autoAdjust="0"/>
    <p:restoredTop sz="66151" autoAdjust="0"/>
  </p:normalViewPr>
  <p:slideViewPr>
    <p:cSldViewPr snapToGrid="0">
      <p:cViewPr varScale="1">
        <p:scale>
          <a:sx n="59" d="100"/>
          <a:sy n="59" d="100"/>
        </p:scale>
        <p:origin x="1488"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130" d="100"/>
          <a:sy n="130" d="100"/>
        </p:scale>
        <p:origin x="725" y="-3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handoutMaster" Target="handoutMasters/handout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4057332" cy="355083"/>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sz="quarter" idx="1"/>
          </p:nvPr>
        </p:nvSpPr>
        <p:spPr>
          <a:xfrm>
            <a:off x="5303577" y="0"/>
            <a:ext cx="4057332" cy="355083"/>
          </a:xfrm>
          <a:prstGeom prst="rect">
            <a:avLst/>
          </a:prstGeom>
        </p:spPr>
        <p:txBody>
          <a:bodyPr vert="horz" lIns="93936" tIns="46968" rIns="93936" bIns="46968" rtlCol="0"/>
          <a:lstStyle>
            <a:lvl1pPr algn="r">
              <a:defRPr sz="1200"/>
            </a:lvl1pPr>
          </a:lstStyle>
          <a:p>
            <a:fld id="{8D4CE728-9257-47E9-8960-F742150DC1D1}" type="datetimeFigureOut">
              <a:rPr lang="en-US" smtClean="0"/>
              <a:t>1/18/2017</a:t>
            </a:fld>
            <a:endParaRPr lang="en-US"/>
          </a:p>
        </p:txBody>
      </p:sp>
      <p:sp>
        <p:nvSpPr>
          <p:cNvPr id="4" name="Footer Placeholder 3"/>
          <p:cNvSpPr>
            <a:spLocks noGrp="1"/>
          </p:cNvSpPr>
          <p:nvPr>
            <p:ph type="ftr" sz="quarter" idx="2"/>
          </p:nvPr>
        </p:nvSpPr>
        <p:spPr>
          <a:xfrm>
            <a:off x="3" y="6721994"/>
            <a:ext cx="4057332" cy="355083"/>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5303577" y="6721994"/>
            <a:ext cx="4057332" cy="355083"/>
          </a:xfrm>
          <a:prstGeom prst="rect">
            <a:avLst/>
          </a:prstGeom>
        </p:spPr>
        <p:txBody>
          <a:bodyPr vert="horz" lIns="93936" tIns="46968" rIns="93936" bIns="46968" rtlCol="0" anchor="b"/>
          <a:lstStyle>
            <a:lvl1pPr algn="r">
              <a:defRPr sz="1200"/>
            </a:lvl1pPr>
          </a:lstStyle>
          <a:p>
            <a:fld id="{85B7580F-1E48-4566-B539-C7D456D5FB38}" type="slidenum">
              <a:rPr lang="en-US" smtClean="0"/>
              <a:t>‹#›</a:t>
            </a:fld>
            <a:endParaRPr lang="en-US"/>
          </a:p>
        </p:txBody>
      </p:sp>
    </p:spTree>
    <p:extLst>
      <p:ext uri="{BB962C8B-B14F-4D97-AF65-F5344CB8AC3E}">
        <p14:creationId xmlns:p14="http://schemas.microsoft.com/office/powerpoint/2010/main" val="1186094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3" y="0"/>
            <a:ext cx="4057332" cy="355083"/>
          </a:xfrm>
          <a:prstGeom prst="rect">
            <a:avLst/>
          </a:prstGeom>
        </p:spPr>
        <p:txBody>
          <a:bodyPr vert="horz" lIns="93936" tIns="46968" rIns="93936" bIns="46968" rtlCol="0"/>
          <a:lstStyle>
            <a:lvl1pPr algn="l">
              <a:defRPr sz="1200"/>
            </a:lvl1pPr>
          </a:lstStyle>
          <a:p>
            <a:endParaRPr lang="en-US"/>
          </a:p>
        </p:txBody>
      </p:sp>
      <p:sp>
        <p:nvSpPr>
          <p:cNvPr id="3" name="Marcador de fecha 2"/>
          <p:cNvSpPr>
            <a:spLocks noGrp="1"/>
          </p:cNvSpPr>
          <p:nvPr>
            <p:ph type="dt" idx="1"/>
          </p:nvPr>
        </p:nvSpPr>
        <p:spPr>
          <a:xfrm>
            <a:off x="5303577" y="0"/>
            <a:ext cx="4057332" cy="355083"/>
          </a:xfrm>
          <a:prstGeom prst="rect">
            <a:avLst/>
          </a:prstGeom>
        </p:spPr>
        <p:txBody>
          <a:bodyPr vert="horz" lIns="93936" tIns="46968" rIns="93936" bIns="46968" rtlCol="0"/>
          <a:lstStyle>
            <a:lvl1pPr algn="r">
              <a:defRPr sz="1200"/>
            </a:lvl1pPr>
          </a:lstStyle>
          <a:p>
            <a:fld id="{E709D196-7614-47A4-A29A-4320E3D0EBB4}" type="datetimeFigureOut">
              <a:rPr lang="en-US" smtClean="0"/>
              <a:t>1/18/2017</a:t>
            </a:fld>
            <a:endParaRPr lang="en-US"/>
          </a:p>
        </p:txBody>
      </p:sp>
      <p:sp>
        <p:nvSpPr>
          <p:cNvPr id="4" name="Marcador de imagen de diapositiva 3"/>
          <p:cNvSpPr>
            <a:spLocks noGrp="1" noRot="1" noChangeAspect="1"/>
          </p:cNvSpPr>
          <p:nvPr>
            <p:ph type="sldImg" idx="2"/>
          </p:nvPr>
        </p:nvSpPr>
        <p:spPr>
          <a:xfrm>
            <a:off x="2559050" y="884238"/>
            <a:ext cx="4244975" cy="2389187"/>
          </a:xfrm>
          <a:prstGeom prst="rect">
            <a:avLst/>
          </a:prstGeom>
          <a:noFill/>
          <a:ln w="12700">
            <a:solidFill>
              <a:prstClr val="black"/>
            </a:solidFill>
          </a:ln>
        </p:spPr>
        <p:txBody>
          <a:bodyPr vert="horz" lIns="93936" tIns="46968" rIns="93936" bIns="46968" rtlCol="0" anchor="ctr"/>
          <a:lstStyle/>
          <a:p>
            <a:endParaRPr lang="en-US"/>
          </a:p>
        </p:txBody>
      </p:sp>
      <p:sp>
        <p:nvSpPr>
          <p:cNvPr id="5" name="Marcador de notas 4"/>
          <p:cNvSpPr>
            <a:spLocks noGrp="1"/>
          </p:cNvSpPr>
          <p:nvPr>
            <p:ph type="body" sz="quarter" idx="3"/>
          </p:nvPr>
        </p:nvSpPr>
        <p:spPr>
          <a:xfrm>
            <a:off x="936308" y="3405843"/>
            <a:ext cx="7490459" cy="2786598"/>
          </a:xfrm>
          <a:prstGeom prst="rect">
            <a:avLst/>
          </a:prstGeom>
        </p:spPr>
        <p:txBody>
          <a:bodyPr vert="horz" lIns="93936" tIns="46968" rIns="93936" bIns="46968"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3" y="6721994"/>
            <a:ext cx="4057332" cy="355083"/>
          </a:xfrm>
          <a:prstGeom prst="rect">
            <a:avLst/>
          </a:prstGeom>
        </p:spPr>
        <p:txBody>
          <a:bodyPr vert="horz" lIns="93936" tIns="46968" rIns="93936" bIns="46968"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5303577" y="6721994"/>
            <a:ext cx="4057332" cy="355083"/>
          </a:xfrm>
          <a:prstGeom prst="rect">
            <a:avLst/>
          </a:prstGeom>
        </p:spPr>
        <p:txBody>
          <a:bodyPr vert="horz" lIns="93936" tIns="46968" rIns="93936" bIns="46968" rtlCol="0" anchor="b"/>
          <a:lstStyle>
            <a:lvl1pPr algn="r">
              <a:defRPr sz="1200"/>
            </a:lvl1pPr>
          </a:lstStyle>
          <a:p>
            <a:fld id="{7C679D51-FDE4-4EB0-A07E-C5580D3FD456}" type="slidenum">
              <a:rPr lang="en-US" smtClean="0"/>
              <a:t>‹#›</a:t>
            </a:fld>
            <a:endParaRPr lang="en-US"/>
          </a:p>
        </p:txBody>
      </p:sp>
    </p:spTree>
    <p:extLst>
      <p:ext uri="{BB962C8B-B14F-4D97-AF65-F5344CB8AC3E}">
        <p14:creationId xmlns:p14="http://schemas.microsoft.com/office/powerpoint/2010/main" val="301810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1</a:t>
            </a:fld>
            <a:endParaRPr lang="en-US"/>
          </a:p>
        </p:txBody>
      </p:sp>
    </p:spTree>
    <p:extLst>
      <p:ext uri="{BB962C8B-B14F-4D97-AF65-F5344CB8AC3E}">
        <p14:creationId xmlns:p14="http://schemas.microsoft.com/office/powerpoint/2010/main" val="105743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1-bit alpha is used</a:t>
            </a:r>
            <a:r>
              <a:rPr lang="en-US" baseline="0" dirty="0"/>
              <a:t> to tell which buffer to look at:</a:t>
            </a:r>
          </a:p>
          <a:p>
            <a:r>
              <a:rPr lang="en-US" baseline="0" dirty="0"/>
              <a:t>There is one buffer with alpha masked geometry and one buffer with opaque geometry. Each one is drawn with a dedicated indirect command buffer. </a:t>
            </a:r>
          </a:p>
          <a:p>
            <a:endParaRPr lang="en-US" baseline="0" dirty="0"/>
          </a:p>
          <a:p>
            <a:r>
              <a:rPr lang="en-US" baseline="0" dirty="0"/>
              <a:t>8-bit </a:t>
            </a:r>
            <a:r>
              <a:rPr lang="en-US" baseline="0" dirty="0" err="1"/>
              <a:t>drawID</a:t>
            </a:r>
            <a:r>
              <a:rPr lang="en-US" baseline="0" dirty="0"/>
              <a:t>:</a:t>
            </a:r>
          </a:p>
          <a:p>
            <a:r>
              <a:rPr lang="en-US" baseline="0" dirty="0"/>
              <a:t>We use </a:t>
            </a:r>
            <a:r>
              <a:rPr lang="en-US" baseline="0" dirty="0" err="1"/>
              <a:t>multiDrawIndirect</a:t>
            </a:r>
            <a:r>
              <a:rPr lang="en-US" baseline="0" dirty="0"/>
              <a:t> (or </a:t>
            </a:r>
            <a:r>
              <a:rPr lang="en-US" baseline="0" dirty="0" err="1"/>
              <a:t>ExecuteIndirect</a:t>
            </a:r>
            <a:r>
              <a:rPr lang="en-US" baseline="0" dirty="0"/>
              <a:t> in DirectX 12) to draw all batches at once</a:t>
            </a:r>
          </a:p>
          <a:p>
            <a:r>
              <a:rPr lang="en-US" baseline="0" dirty="0" err="1"/>
              <a:t>drawID</a:t>
            </a:r>
            <a:r>
              <a:rPr lang="en-US" baseline="0" dirty="0"/>
              <a:t> represents which of those draw batches the triangle belongs to</a:t>
            </a:r>
          </a:p>
          <a:p>
            <a:endParaRPr lang="en-US" baseline="0" dirty="0"/>
          </a:p>
          <a:p>
            <a:r>
              <a:rPr lang="en-US" baseline="0" dirty="0"/>
              <a:t>23-bit </a:t>
            </a:r>
            <a:r>
              <a:rPr lang="en-US" baseline="0" dirty="0" err="1"/>
              <a:t>triangleID</a:t>
            </a:r>
            <a:r>
              <a:rPr lang="en-US" baseline="0" dirty="0"/>
              <a:t>:</a:t>
            </a:r>
          </a:p>
          <a:p>
            <a:r>
              <a:rPr lang="en-US" baseline="0" dirty="0"/>
              <a:t>This describes the </a:t>
            </a:r>
            <a:r>
              <a:rPr lang="en-US" baseline="0" dirty="0" err="1"/>
              <a:t>ith</a:t>
            </a:r>
            <a:r>
              <a:rPr lang="en-US" baseline="0" dirty="0"/>
              <a:t>-triangle in a batch j</a:t>
            </a:r>
          </a:p>
          <a:p>
            <a:endParaRPr lang="en-US" baseline="0" dirty="0"/>
          </a:p>
          <a:p>
            <a:r>
              <a:rPr lang="en-US" baseline="0" dirty="0" err="1"/>
              <a:t>instanceID</a:t>
            </a:r>
            <a:r>
              <a:rPr lang="en-US" baseline="0" dirty="0"/>
              <a:t>: depends on how we want to distribute between non-instanced and instanced</a:t>
            </a:r>
          </a:p>
          <a:p>
            <a:endParaRPr lang="en-US" baseline="0" dirty="0"/>
          </a:p>
        </p:txBody>
      </p:sp>
      <p:sp>
        <p:nvSpPr>
          <p:cNvPr id="4" name="Slide Number Placeholder 3"/>
          <p:cNvSpPr>
            <a:spLocks noGrp="1"/>
          </p:cNvSpPr>
          <p:nvPr>
            <p:ph type="sldNum" sz="quarter" idx="10"/>
          </p:nvPr>
        </p:nvSpPr>
        <p:spPr/>
        <p:txBody>
          <a:bodyPr/>
          <a:lstStyle/>
          <a:p>
            <a:fld id="{7C679D51-FDE4-4EB0-A07E-C5580D3FD456}" type="slidenum">
              <a:rPr lang="en-US" smtClean="0"/>
              <a:t>10</a:t>
            </a:fld>
            <a:endParaRPr lang="en-US"/>
          </a:p>
        </p:txBody>
      </p:sp>
    </p:spTree>
    <p:extLst>
      <p:ext uri="{BB962C8B-B14F-4D97-AF65-F5344CB8AC3E}">
        <p14:creationId xmlns:p14="http://schemas.microsoft.com/office/powerpoint/2010/main" val="94787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11</a:t>
            </a:fld>
            <a:endParaRPr lang="en-US"/>
          </a:p>
        </p:txBody>
      </p:sp>
    </p:spTree>
    <p:extLst>
      <p:ext uri="{BB962C8B-B14F-4D97-AF65-F5344CB8AC3E}">
        <p14:creationId xmlns:p14="http://schemas.microsoft.com/office/powerpoint/2010/main" val="374383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12</a:t>
            </a:fld>
            <a:endParaRPr lang="en-US"/>
          </a:p>
        </p:txBody>
      </p:sp>
    </p:spTree>
    <p:extLst>
      <p:ext uri="{BB962C8B-B14F-4D97-AF65-F5344CB8AC3E}">
        <p14:creationId xmlns:p14="http://schemas.microsoft.com/office/powerpoint/2010/main" val="182812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13</a:t>
            </a:fld>
            <a:endParaRPr lang="en-US"/>
          </a:p>
        </p:txBody>
      </p:sp>
    </p:spTree>
    <p:extLst>
      <p:ext uri="{BB962C8B-B14F-4D97-AF65-F5344CB8AC3E}">
        <p14:creationId xmlns:p14="http://schemas.microsoft.com/office/powerpoint/2010/main" val="201557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14</a:t>
            </a:fld>
            <a:endParaRPr lang="en-US"/>
          </a:p>
        </p:txBody>
      </p:sp>
    </p:spTree>
    <p:extLst>
      <p:ext uri="{BB962C8B-B14F-4D97-AF65-F5344CB8AC3E}">
        <p14:creationId xmlns:p14="http://schemas.microsoft.com/office/powerpoint/2010/main" val="362759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Normals</a:t>
            </a:r>
            <a:r>
              <a:rPr lang="en-US" baseline="0" dirty="0"/>
              <a:t> and tangents are packed Octahedral </a:t>
            </a:r>
          </a:p>
          <a:p>
            <a:endParaRPr lang="en-US" baseline="0" dirty="0"/>
          </a:p>
          <a:p>
            <a:r>
              <a:rPr lang="en-US" baseline="0" dirty="0"/>
              <a:t>An advantage of using a vertex centric </a:t>
            </a:r>
            <a:r>
              <a:rPr lang="en-US" baseline="0" dirty="0" err="1"/>
              <a:t>struct</a:t>
            </a:r>
            <a:r>
              <a:rPr lang="en-US" baseline="0" dirty="0"/>
              <a:t> rather than a triangle-centric </a:t>
            </a:r>
            <a:r>
              <a:rPr lang="en-US" baseline="0" dirty="0" err="1"/>
              <a:t>struct</a:t>
            </a:r>
            <a:r>
              <a:rPr lang="en-US" baseline="0" dirty="0"/>
              <a:t> is that we can use vertex indexing … the index buffer keeps the vertices unique like in indexed triangle lists … or indexed triangle lists …</a:t>
            </a:r>
          </a:p>
          <a:p>
            <a:endParaRPr lang="en-US" baseline="0" dirty="0"/>
          </a:p>
          <a:p>
            <a:r>
              <a:rPr lang="en-US" baseline="0" dirty="0"/>
              <a:t>Basically a vertex buffer mapped as a SRV</a:t>
            </a:r>
          </a:p>
          <a:p>
            <a:endParaRPr lang="en-US" baseline="0" dirty="0"/>
          </a:p>
          <a:p>
            <a:r>
              <a:rPr lang="en-US" baseline="0" dirty="0"/>
              <a:t>Material ID represents the texture set that is used. In PBR this would be a set of textures. </a:t>
            </a:r>
          </a:p>
          <a:p>
            <a:endParaRPr lang="en-US" baseline="0" dirty="0"/>
          </a:p>
          <a:p>
            <a:r>
              <a:rPr lang="en-US" baseline="0" dirty="0"/>
              <a:t>Texture2D textures[] : register(t7, space0); // new in SM5.1</a:t>
            </a:r>
          </a:p>
          <a:p>
            <a:endParaRPr lang="en-US" baseline="0" dirty="0"/>
          </a:p>
          <a:p>
            <a:r>
              <a:rPr lang="en-US" baseline="0" dirty="0"/>
              <a:t>Texture2D textures[512] : register(t7, space0); // XBOX One -&gt; no unbounded array</a:t>
            </a:r>
          </a:p>
          <a:p>
            <a:endParaRPr lang="en-US" baseline="0" dirty="0"/>
          </a:p>
          <a:p>
            <a:r>
              <a:rPr lang="en-US" baseline="0" dirty="0"/>
              <a:t>Overall data read in worst case for shading scene is 31 MB … for textures and vertices … XBOX One 1080p</a:t>
            </a:r>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7C679D51-FDE4-4EB0-A07E-C5580D3FD456}" type="slidenum">
              <a:rPr lang="en-US" smtClean="0"/>
              <a:t>15</a:t>
            </a:fld>
            <a:endParaRPr lang="en-US"/>
          </a:p>
        </p:txBody>
      </p:sp>
    </p:spTree>
    <p:extLst>
      <p:ext uri="{BB962C8B-B14F-4D97-AF65-F5344CB8AC3E}">
        <p14:creationId xmlns:p14="http://schemas.microsoft.com/office/powerpoint/2010/main" val="34067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t>
            </a:r>
            <a:r>
              <a:rPr lang="en-US" dirty="0" err="1" smtClean="0"/>
              <a:t>drawID</a:t>
            </a:r>
            <a:r>
              <a:rPr lang="en-US" dirty="0" smtClean="0"/>
              <a:t> to later index into the command buffers …</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16</a:t>
            </a:fld>
            <a:endParaRPr lang="en-US"/>
          </a:p>
        </p:txBody>
      </p:sp>
    </p:spTree>
    <p:extLst>
      <p:ext uri="{BB962C8B-B14F-4D97-AF65-F5344CB8AC3E}">
        <p14:creationId xmlns:p14="http://schemas.microsoft.com/office/powerpoint/2010/main" val="2070413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17</a:t>
            </a:fld>
            <a:endParaRPr lang="en-US"/>
          </a:p>
        </p:txBody>
      </p:sp>
    </p:spTree>
    <p:extLst>
      <p:ext uri="{BB962C8B-B14F-4D97-AF65-F5344CB8AC3E}">
        <p14:creationId xmlns:p14="http://schemas.microsoft.com/office/powerpoint/2010/main" val="2920420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only have the</a:t>
            </a:r>
            <a:r>
              <a:rPr lang="en-US" baseline="0" dirty="0" smtClean="0"/>
              <a:t> w coordinate per vertex -&gt; need it per pixel </a:t>
            </a:r>
          </a:p>
          <a:p>
            <a:endParaRPr lang="en-US" baseline="0" dirty="0" smtClean="0"/>
          </a:p>
          <a:p>
            <a:pPr marL="171450" indent="-171450">
              <a:buFontTx/>
              <a:buChar char="-"/>
            </a:pPr>
            <a:r>
              <a:rPr lang="en-US" baseline="0" dirty="0" smtClean="0"/>
              <a:t>Get partial derivatives of the </a:t>
            </a:r>
            <a:r>
              <a:rPr lang="en-US" baseline="0" dirty="0" err="1" smtClean="0"/>
              <a:t>barycentric</a:t>
            </a:r>
            <a:r>
              <a:rPr lang="en-US" baseline="0" dirty="0" smtClean="0"/>
              <a:t> coordinates</a:t>
            </a:r>
          </a:p>
          <a:p>
            <a:pPr marL="171450" indent="-171450">
              <a:buFontTx/>
              <a:buChar char="-"/>
            </a:pPr>
            <a:r>
              <a:rPr lang="en-US" baseline="0" dirty="0" smtClean="0"/>
              <a:t>With partial derivatives and the delta vector reconstruct w at the pixel location with interpolation </a:t>
            </a:r>
          </a:p>
          <a:p>
            <a:pPr marL="171450" indent="-171450">
              <a:buFontTx/>
              <a:buChar char="-"/>
            </a:pPr>
            <a:r>
              <a:rPr lang="en-US" baseline="0" dirty="0" smtClean="0"/>
              <a:t>Calculate z</a:t>
            </a:r>
          </a:p>
          <a:p>
            <a:pPr marL="171450" indent="-171450">
              <a:buFontTx/>
              <a:buChar char="-"/>
            </a:pPr>
            <a:r>
              <a:rPr lang="en-US" baseline="0" dirty="0" smtClean="0"/>
              <a:t>Do the transform into world space of the position</a:t>
            </a:r>
            <a:endParaRPr lang="en-US" dirty="0" smtClean="0"/>
          </a:p>
          <a:p>
            <a:endParaRPr lang="en-US" dirty="0" smtClean="0"/>
          </a:p>
          <a:p>
            <a:endParaRPr lang="en-US" dirty="0" smtClean="0"/>
          </a:p>
          <a:p>
            <a:r>
              <a:rPr lang="en-US" dirty="0" smtClean="0"/>
              <a:t>Not</a:t>
            </a:r>
            <a:r>
              <a:rPr lang="en-US" baseline="0" dirty="0" smtClean="0"/>
              <a:t> </a:t>
            </a:r>
            <a:r>
              <a:rPr lang="en-US" baseline="0" dirty="0"/>
              <a:t>using rasterizer</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18</a:t>
            </a:fld>
            <a:endParaRPr lang="en-US"/>
          </a:p>
        </p:txBody>
      </p:sp>
    </p:spTree>
    <p:extLst>
      <p:ext uri="{BB962C8B-B14F-4D97-AF65-F5344CB8AC3E}">
        <p14:creationId xmlns:p14="http://schemas.microsoft.com/office/powerpoint/2010/main" val="288308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19</a:t>
            </a:fld>
            <a:endParaRPr lang="en-US"/>
          </a:p>
        </p:txBody>
      </p:sp>
    </p:spTree>
    <p:extLst>
      <p:ext uri="{BB962C8B-B14F-4D97-AF65-F5344CB8AC3E}">
        <p14:creationId xmlns:p14="http://schemas.microsoft.com/office/powerpoint/2010/main" val="288308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2</a:t>
            </a:fld>
            <a:endParaRPr lang="en-US"/>
          </a:p>
        </p:txBody>
      </p:sp>
    </p:spTree>
    <p:extLst>
      <p:ext uri="{BB962C8B-B14F-4D97-AF65-F5344CB8AC3E}">
        <p14:creationId xmlns:p14="http://schemas.microsoft.com/office/powerpoint/2010/main" val="3850561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07"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B86C7C55-C016-4F98-96E8-8B53ABC8A134}" type="slidenum">
              <a:rPr lang="es-ES" sz="1200" b="0" strike="noStrike" spc="-1">
                <a:solidFill>
                  <a:srgbClr val="000000"/>
                </a:solidFill>
                <a:uFill>
                  <a:solidFill>
                    <a:srgbClr val="FFFFFF"/>
                  </a:solidFill>
                </a:uFill>
                <a:latin typeface="+mn-lt"/>
                <a:ea typeface="+mn-ea"/>
              </a:rPr>
              <a:t>20</a:t>
            </a:fld>
            <a:endParaRPr lang="es-E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4502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09"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5B60D9D0-1932-4868-9512-79972FD04879}" type="slidenum">
              <a:rPr lang="es-ES" sz="1200" b="0" strike="noStrike" spc="-1">
                <a:solidFill>
                  <a:srgbClr val="000000"/>
                </a:solidFill>
                <a:uFill>
                  <a:solidFill>
                    <a:srgbClr val="FFFFFF"/>
                  </a:solidFill>
                </a:uFill>
                <a:latin typeface="+mn-lt"/>
                <a:ea typeface="+mn-ea"/>
              </a:rPr>
              <a:t>21</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8734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body"/>
          </p:nvPr>
        </p:nvSpPr>
        <p:spPr>
          <a:xfrm>
            <a:off x="936360" y="3405960"/>
            <a:ext cx="7490160" cy="2786400"/>
          </a:xfrm>
          <a:prstGeom prst="rect">
            <a:avLst/>
          </a:prstGeom>
        </p:spPr>
        <p:txBody>
          <a:bodyPr lIns="93960" tIns="46800" rIns="93960" bIns="46800"/>
          <a:lstStyle/>
          <a:p>
            <a:r>
              <a:rPr lang="en-US" sz="2000" b="0" strike="noStrike" spc="-1" dirty="0" smtClean="0">
                <a:solidFill>
                  <a:srgbClr val="000000"/>
                </a:solidFill>
                <a:uFill>
                  <a:solidFill>
                    <a:srgbClr val="FFFFFF"/>
                  </a:solidFill>
                </a:uFill>
                <a:latin typeface="Arial"/>
              </a:rPr>
              <a:t>Lambda</a:t>
            </a:r>
            <a:r>
              <a:rPr lang="en-US" sz="2000" b="0" strike="noStrike" spc="-1" baseline="0" dirty="0" smtClean="0">
                <a:solidFill>
                  <a:srgbClr val="000000"/>
                </a:solidFill>
                <a:uFill>
                  <a:solidFill>
                    <a:srgbClr val="FFFFFF"/>
                  </a:solidFill>
                </a:uFill>
                <a:latin typeface="Arial"/>
              </a:rPr>
              <a:t> - </a:t>
            </a:r>
            <a:r>
              <a:rPr lang="es-ES" sz="2000" b="0" strike="noStrike" spc="-1" dirty="0" smtClean="0">
                <a:solidFill>
                  <a:srgbClr val="000000"/>
                </a:solidFill>
                <a:uFill>
                  <a:solidFill>
                    <a:srgbClr val="FFFFFF"/>
                  </a:solidFill>
                </a:uFill>
                <a:latin typeface="Arial"/>
              </a:rPr>
              <a:t>λ</a:t>
            </a:r>
            <a:endParaRPr lang="es-ES" sz="2000" b="0" strike="noStrike" spc="-1" dirty="0">
              <a:solidFill>
                <a:srgbClr val="000000"/>
              </a:solidFill>
              <a:uFill>
                <a:solidFill>
                  <a:srgbClr val="FFFFFF"/>
                </a:solidFill>
              </a:uFill>
              <a:latin typeface="Arial"/>
            </a:endParaRPr>
          </a:p>
        </p:txBody>
      </p:sp>
      <p:sp>
        <p:nvSpPr>
          <p:cNvPr id="211"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7CA6BBFC-04BD-4553-986C-F1177B6C48AB}" type="slidenum">
              <a:rPr lang="es-ES" sz="1200" b="0" strike="noStrike" spc="-1">
                <a:solidFill>
                  <a:srgbClr val="000000"/>
                </a:solidFill>
                <a:uFill>
                  <a:solidFill>
                    <a:srgbClr val="FFFFFF"/>
                  </a:solidFill>
                </a:uFill>
                <a:latin typeface="+mn-lt"/>
                <a:ea typeface="+mn-ea"/>
              </a:rPr>
              <a:t>22</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60810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13"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24D56930-E34C-4AAA-9C00-98071A58B013}" type="slidenum">
              <a:rPr lang="es-ES" sz="1200" b="0" strike="noStrike" spc="-1">
                <a:solidFill>
                  <a:srgbClr val="000000"/>
                </a:solidFill>
                <a:uFill>
                  <a:solidFill>
                    <a:srgbClr val="FFFFFF"/>
                  </a:solidFill>
                </a:uFill>
                <a:latin typeface="+mn-lt"/>
                <a:ea typeface="+mn-ea"/>
              </a:rPr>
              <a:t>23</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242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24</a:t>
            </a:fld>
            <a:endParaRPr lang="en-US"/>
          </a:p>
        </p:txBody>
      </p:sp>
    </p:spTree>
    <p:extLst>
      <p:ext uri="{BB962C8B-B14F-4D97-AF65-F5344CB8AC3E}">
        <p14:creationId xmlns:p14="http://schemas.microsoft.com/office/powerpoint/2010/main" val="288308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using rasterizer? Advantage?</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25</a:t>
            </a:fld>
            <a:endParaRPr lang="en-US"/>
          </a:p>
        </p:txBody>
      </p:sp>
    </p:spTree>
    <p:extLst>
      <p:ext uri="{BB962C8B-B14F-4D97-AF65-F5344CB8AC3E}">
        <p14:creationId xmlns:p14="http://schemas.microsoft.com/office/powerpoint/2010/main" val="29442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float </a:t>
            </a:r>
            <a:r>
              <a:rPr lang="en-US" sz="1200" kern="1200" dirty="0" err="1" smtClean="0">
                <a:solidFill>
                  <a:schemeClr val="tx1"/>
                </a:solidFill>
                <a:latin typeface="+mn-lt"/>
                <a:ea typeface="+mn-ea"/>
                <a:cs typeface="+mn-cs"/>
              </a:rPr>
              <a:t>interpolateAttribute</a:t>
            </a:r>
            <a:r>
              <a:rPr lang="en-US" sz="1200" kern="1200" dirty="0" smtClean="0">
                <a:solidFill>
                  <a:schemeClr val="tx1"/>
                </a:solidFill>
                <a:latin typeface="+mn-lt"/>
                <a:ea typeface="+mn-ea"/>
                <a:cs typeface="+mn-cs"/>
              </a:rPr>
              <a:t>(float3 attributes, float3 </a:t>
            </a:r>
            <a:r>
              <a:rPr lang="en-US" sz="1200" kern="1200" dirty="0" err="1" smtClean="0">
                <a:solidFill>
                  <a:schemeClr val="tx1"/>
                </a:solidFill>
                <a:latin typeface="+mn-lt"/>
                <a:ea typeface="+mn-ea"/>
                <a:cs typeface="+mn-cs"/>
              </a:rPr>
              <a:t>db_dx</a:t>
            </a:r>
            <a:r>
              <a:rPr lang="en-US" sz="1200" kern="1200" dirty="0" smtClean="0">
                <a:solidFill>
                  <a:schemeClr val="tx1"/>
                </a:solidFill>
                <a:latin typeface="+mn-lt"/>
                <a:ea typeface="+mn-ea"/>
                <a:cs typeface="+mn-cs"/>
              </a:rPr>
              <a:t>, float3 </a:t>
            </a:r>
            <a:r>
              <a:rPr lang="en-US" sz="1200" kern="1200" dirty="0" err="1" smtClean="0">
                <a:solidFill>
                  <a:schemeClr val="tx1"/>
                </a:solidFill>
                <a:latin typeface="+mn-lt"/>
                <a:ea typeface="+mn-ea"/>
                <a:cs typeface="+mn-cs"/>
              </a:rPr>
              <a:t>db_dy</a:t>
            </a:r>
            <a:r>
              <a:rPr lang="en-US" sz="1200" kern="1200" dirty="0" smtClean="0">
                <a:solidFill>
                  <a:schemeClr val="tx1"/>
                </a:solidFill>
                <a:latin typeface="+mn-lt"/>
                <a:ea typeface="+mn-ea"/>
                <a:cs typeface="+mn-cs"/>
              </a:rPr>
              <a:t>, float2 d)</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float </a:t>
            </a:r>
            <a:r>
              <a:rPr lang="en-US" sz="1200" kern="1200" dirty="0" err="1" smtClean="0">
                <a:solidFill>
                  <a:schemeClr val="tx1"/>
                </a:solidFill>
                <a:latin typeface="+mn-lt"/>
                <a:ea typeface="+mn-ea"/>
                <a:cs typeface="+mn-cs"/>
              </a:rPr>
              <a:t>attribute_x</a:t>
            </a:r>
            <a:r>
              <a:rPr lang="en-US" sz="1200" kern="1200" dirty="0" smtClean="0">
                <a:solidFill>
                  <a:schemeClr val="tx1"/>
                </a:solidFill>
                <a:latin typeface="+mn-lt"/>
                <a:ea typeface="+mn-ea"/>
                <a:cs typeface="+mn-cs"/>
              </a:rPr>
              <a:t> = dot(attributes, </a:t>
            </a:r>
            <a:r>
              <a:rPr lang="en-US" sz="1200" kern="1200" dirty="0" err="1" smtClean="0">
                <a:solidFill>
                  <a:schemeClr val="tx1"/>
                </a:solidFill>
                <a:latin typeface="+mn-lt"/>
                <a:ea typeface="+mn-ea"/>
                <a:cs typeface="+mn-cs"/>
              </a:rPr>
              <a:t>db_dx</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float </a:t>
            </a:r>
            <a:r>
              <a:rPr lang="en-US" sz="1200" kern="1200" dirty="0" err="1" smtClean="0">
                <a:solidFill>
                  <a:schemeClr val="tx1"/>
                </a:solidFill>
                <a:latin typeface="+mn-lt"/>
                <a:ea typeface="+mn-ea"/>
                <a:cs typeface="+mn-cs"/>
              </a:rPr>
              <a:t>attribute_y</a:t>
            </a:r>
            <a:r>
              <a:rPr lang="en-US" sz="1200" kern="1200" dirty="0" smtClean="0">
                <a:solidFill>
                  <a:schemeClr val="tx1"/>
                </a:solidFill>
                <a:latin typeface="+mn-lt"/>
                <a:ea typeface="+mn-ea"/>
                <a:cs typeface="+mn-cs"/>
              </a:rPr>
              <a:t> = dot(attributes, </a:t>
            </a:r>
            <a:r>
              <a:rPr lang="en-US" sz="1200" kern="1200" dirty="0" err="1" smtClean="0">
                <a:solidFill>
                  <a:schemeClr val="tx1"/>
                </a:solidFill>
                <a:latin typeface="+mn-lt"/>
                <a:ea typeface="+mn-ea"/>
                <a:cs typeface="+mn-cs"/>
              </a:rPr>
              <a:t>db_dy</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float </a:t>
            </a:r>
            <a:r>
              <a:rPr lang="en-US" sz="1200" kern="1200" dirty="0" err="1" smtClean="0">
                <a:solidFill>
                  <a:schemeClr val="tx1"/>
                </a:solidFill>
                <a:latin typeface="+mn-lt"/>
                <a:ea typeface="+mn-ea"/>
                <a:cs typeface="+mn-cs"/>
              </a:rPr>
              <a:t>attribute_s</a:t>
            </a:r>
            <a:r>
              <a:rPr lang="en-US" sz="1200" kern="1200" dirty="0" smtClean="0">
                <a:solidFill>
                  <a:schemeClr val="tx1"/>
                </a:solidFill>
                <a:latin typeface="+mn-lt"/>
                <a:ea typeface="+mn-ea"/>
                <a:cs typeface="+mn-cs"/>
              </a:rPr>
              <a:t> = attributes[0];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return (</a:t>
            </a:r>
            <a:r>
              <a:rPr lang="en-US" sz="1200" kern="1200" dirty="0" err="1" smtClean="0">
                <a:solidFill>
                  <a:schemeClr val="tx1"/>
                </a:solidFill>
                <a:latin typeface="+mn-lt"/>
                <a:ea typeface="+mn-ea"/>
                <a:cs typeface="+mn-cs"/>
              </a:rPr>
              <a:t>attribute_s</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d.x</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attribute_x</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d.y</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attribute_y</a:t>
            </a:r>
            <a:r>
              <a:rPr lang="en-US" sz="1200" kern="1200" dirty="0" smtClean="0">
                <a:solidFill>
                  <a:schemeClr val="tx1"/>
                </a:solidFill>
                <a:latin typeface="+mn-lt"/>
                <a:ea typeface="+mn-ea"/>
                <a:cs typeface="+mn-cs"/>
              </a:rPr>
              <a:t>);</a:t>
            </a:r>
          </a:p>
          <a:p>
            <a:r>
              <a:rPr lang="en-US" sz="1200" kern="120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26</a:t>
            </a:fld>
            <a:endParaRPr lang="en-US"/>
          </a:p>
        </p:txBody>
      </p:sp>
    </p:spTree>
    <p:extLst>
      <p:ext uri="{BB962C8B-B14F-4D97-AF65-F5344CB8AC3E}">
        <p14:creationId xmlns:p14="http://schemas.microsoft.com/office/powerpoint/2010/main" val="3004612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15"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24049F02-4553-42F0-A373-93F756EC017E}" type="slidenum">
              <a:rPr lang="es-ES" sz="1200" b="0" strike="noStrike" spc="-1">
                <a:solidFill>
                  <a:srgbClr val="000000"/>
                </a:solidFill>
                <a:uFill>
                  <a:solidFill>
                    <a:srgbClr val="FFFFFF"/>
                  </a:solidFill>
                </a:uFill>
                <a:latin typeface="+mn-lt"/>
                <a:ea typeface="+mn-ea"/>
              </a:rPr>
              <a:t>27</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7039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17"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EA63DE88-7EF6-4A31-B1FF-09AF0EAD069D}" type="slidenum">
              <a:rPr lang="es-ES" sz="1200" b="0" strike="noStrike" spc="-1">
                <a:solidFill>
                  <a:srgbClr val="000000"/>
                </a:solidFill>
                <a:uFill>
                  <a:solidFill>
                    <a:srgbClr val="FFFFFF"/>
                  </a:solidFill>
                </a:uFill>
                <a:latin typeface="+mn-lt"/>
                <a:ea typeface="+mn-ea"/>
              </a:rPr>
              <a:t>28</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96755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936360" y="3405960"/>
            <a:ext cx="7490160" cy="278640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219" name="TextShape 2"/>
          <p:cNvSpPr txBox="1"/>
          <p:nvPr/>
        </p:nvSpPr>
        <p:spPr>
          <a:xfrm>
            <a:off x="5303520" y="6721920"/>
            <a:ext cx="4056840" cy="354600"/>
          </a:xfrm>
          <a:prstGeom prst="rect">
            <a:avLst/>
          </a:prstGeom>
          <a:noFill/>
          <a:ln>
            <a:noFill/>
          </a:ln>
        </p:spPr>
        <p:txBody>
          <a:bodyPr lIns="93960" tIns="46800" rIns="93960" bIns="46800" anchor="b"/>
          <a:lstStyle/>
          <a:p>
            <a:pPr algn="r">
              <a:lnSpc>
                <a:spcPct val="100000"/>
              </a:lnSpc>
            </a:pPr>
            <a:fld id="{0A6B532A-5E3F-4205-9AB0-6CE13E1D4A7A}" type="slidenum">
              <a:rPr lang="es-ES" sz="1200" b="0" strike="noStrike" spc="-1">
                <a:solidFill>
                  <a:srgbClr val="000000"/>
                </a:solidFill>
                <a:uFill>
                  <a:solidFill>
                    <a:srgbClr val="FFFFFF"/>
                  </a:solidFill>
                </a:uFill>
                <a:latin typeface="+mn-lt"/>
                <a:ea typeface="+mn-ea"/>
              </a:rPr>
              <a:t>29</a:t>
            </a:fld>
            <a:endParaRPr lang="es-E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5263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3</a:t>
            </a:fld>
            <a:endParaRPr lang="en-US"/>
          </a:p>
        </p:txBody>
      </p:sp>
    </p:spTree>
    <p:extLst>
      <p:ext uri="{BB962C8B-B14F-4D97-AF65-F5344CB8AC3E}">
        <p14:creationId xmlns:p14="http://schemas.microsoft.com/office/powerpoint/2010/main" val="2188455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936360" y="3405960"/>
            <a:ext cx="7489800" cy="278604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156" name="CustomShape 2"/>
          <p:cNvSpPr/>
          <p:nvPr/>
        </p:nvSpPr>
        <p:spPr>
          <a:xfrm>
            <a:off x="5303520" y="6721920"/>
            <a:ext cx="4056480" cy="354240"/>
          </a:xfrm>
          <a:prstGeom prst="rect">
            <a:avLst/>
          </a:prstGeom>
          <a:noFill/>
          <a:ln>
            <a:noFill/>
          </a:ln>
        </p:spPr>
        <p:style>
          <a:lnRef idx="0">
            <a:scrgbClr r="0" g="0" b="0"/>
          </a:lnRef>
          <a:fillRef idx="0">
            <a:scrgbClr r="0" g="0" b="0"/>
          </a:fillRef>
          <a:effectRef idx="0">
            <a:scrgbClr r="0" g="0" b="0"/>
          </a:effectRef>
          <a:fontRef idx="minor"/>
        </p:style>
        <p:txBody>
          <a:bodyPr lIns="93960" tIns="46800" rIns="93960" bIns="46800" anchor="b"/>
          <a:lstStyle/>
          <a:p>
            <a:pPr algn="r">
              <a:lnSpc>
                <a:spcPct val="100000"/>
              </a:lnSpc>
            </a:pPr>
            <a:fld id="{9F4F1C28-023D-449A-8A8F-29423A48B3B9}" type="slidenum">
              <a:rPr lang="es-ES" sz="1200" b="0" strike="noStrike" spc="-1">
                <a:solidFill>
                  <a:srgbClr val="000000"/>
                </a:solidFill>
                <a:uFill>
                  <a:solidFill>
                    <a:srgbClr val="FFFFFF"/>
                  </a:solidFill>
                </a:uFill>
                <a:latin typeface="+mn-lt"/>
                <a:ea typeface="+mn-ea"/>
              </a:rPr>
              <a:t>30</a:t>
            </a:fld>
            <a:endParaRPr lang="es-E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26040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936360" y="3405960"/>
            <a:ext cx="7489800" cy="2786040"/>
          </a:xfrm>
          <a:prstGeom prst="rect">
            <a:avLst/>
          </a:prstGeom>
        </p:spPr>
        <p:txBody>
          <a:bodyPr lIns="93960" tIns="46800" rIns="93960" bIns="46800"/>
          <a:lstStyle/>
          <a:p>
            <a:endParaRPr lang="es-ES" sz="2000" b="0" strike="noStrike" spc="-1">
              <a:solidFill>
                <a:srgbClr val="000000"/>
              </a:solidFill>
              <a:uFill>
                <a:solidFill>
                  <a:srgbClr val="FFFFFF"/>
                </a:solidFill>
              </a:uFill>
              <a:latin typeface="Arial"/>
            </a:endParaRPr>
          </a:p>
        </p:txBody>
      </p:sp>
      <p:sp>
        <p:nvSpPr>
          <p:cNvPr id="158" name="CustomShape 2"/>
          <p:cNvSpPr/>
          <p:nvPr/>
        </p:nvSpPr>
        <p:spPr>
          <a:xfrm>
            <a:off x="5303520" y="6721920"/>
            <a:ext cx="4056480" cy="354240"/>
          </a:xfrm>
          <a:prstGeom prst="rect">
            <a:avLst/>
          </a:prstGeom>
          <a:noFill/>
          <a:ln>
            <a:noFill/>
          </a:ln>
        </p:spPr>
        <p:style>
          <a:lnRef idx="0">
            <a:scrgbClr r="0" g="0" b="0"/>
          </a:lnRef>
          <a:fillRef idx="0">
            <a:scrgbClr r="0" g="0" b="0"/>
          </a:fillRef>
          <a:effectRef idx="0">
            <a:scrgbClr r="0" g="0" b="0"/>
          </a:effectRef>
          <a:fontRef idx="minor"/>
        </p:style>
        <p:txBody>
          <a:bodyPr lIns="93960" tIns="46800" rIns="93960" bIns="46800" anchor="b"/>
          <a:lstStyle/>
          <a:p>
            <a:pPr algn="r">
              <a:lnSpc>
                <a:spcPct val="100000"/>
              </a:lnSpc>
            </a:pPr>
            <a:fld id="{906F876B-70F7-49FE-8C2A-B3F9E106CA8C}" type="slidenum">
              <a:rPr lang="es-ES" sz="1200" b="0" strike="noStrike" spc="-1">
                <a:solidFill>
                  <a:srgbClr val="000000"/>
                </a:solidFill>
                <a:uFill>
                  <a:solidFill>
                    <a:srgbClr val="FFFFFF"/>
                  </a:solidFill>
                </a:uFill>
                <a:latin typeface="+mn-lt"/>
                <a:ea typeface="+mn-ea"/>
              </a:rPr>
              <a:t>31</a:t>
            </a:fld>
            <a:endParaRPr lang="es-E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6609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using rasterizer? Advantage?</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32</a:t>
            </a:fld>
            <a:endParaRPr lang="en-US"/>
          </a:p>
        </p:txBody>
      </p:sp>
    </p:spTree>
    <p:extLst>
      <p:ext uri="{BB962C8B-B14F-4D97-AF65-F5344CB8AC3E}">
        <p14:creationId xmlns:p14="http://schemas.microsoft.com/office/powerpoint/2010/main" val="2883086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G-buffer you need to fetch all pixel data because it is significant</a:t>
            </a:r>
          </a:p>
          <a:p>
            <a:endParaRPr lang="en-GB" dirty="0"/>
          </a:p>
          <a:p>
            <a:r>
              <a:rPr lang="en-GB" dirty="0"/>
              <a:t>we added an indirection to that</a:t>
            </a:r>
          </a:p>
          <a:p>
            <a:endParaRPr lang="en-GB" dirty="0"/>
          </a:p>
          <a:p>
            <a:r>
              <a:rPr lang="en-GB" dirty="0"/>
              <a:t>so all pixels in a triangle hold the same value which points to a small region in the VB</a:t>
            </a:r>
          </a:p>
          <a:p>
            <a:endParaRPr lang="en-GB" dirty="0"/>
          </a:p>
          <a:p>
            <a:r>
              <a:rPr lang="en-GB" dirty="0"/>
              <a:t>Example:</a:t>
            </a:r>
            <a:r>
              <a:rPr lang="en-GB" baseline="0" dirty="0"/>
              <a:t> triangle that has one </a:t>
            </a:r>
            <a:r>
              <a:rPr lang="en-GB" baseline="0" dirty="0" err="1"/>
              <a:t>color</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33</a:t>
            </a:fld>
            <a:endParaRPr lang="en-US"/>
          </a:p>
        </p:txBody>
      </p:sp>
    </p:spTree>
    <p:extLst>
      <p:ext uri="{BB962C8B-B14F-4D97-AF65-F5344CB8AC3E}">
        <p14:creationId xmlns:p14="http://schemas.microsoft.com/office/powerpoint/2010/main" val="1595645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it</a:t>
            </a:r>
            <a:r>
              <a:rPr lang="en-US" baseline="0" dirty="0"/>
              <a:t> store less data for PBR?</a:t>
            </a:r>
          </a:p>
          <a:p>
            <a:endParaRPr lang="en-US" baseline="0" dirty="0"/>
          </a:p>
          <a:p>
            <a:r>
              <a:rPr lang="en-US" baseline="0" dirty="0"/>
              <a:t>There is PBR data per material and per pixel.</a:t>
            </a:r>
          </a:p>
          <a:p>
            <a:endParaRPr lang="en-US" baseline="0" dirty="0"/>
          </a:p>
          <a:p>
            <a:r>
              <a:rPr lang="en-US" baseline="0" dirty="0"/>
              <a:t>The index in the Visibility Buffer is going into a constant memory </a:t>
            </a:r>
            <a:r>
              <a:rPr lang="en-US" baseline="0" dirty="0" err="1"/>
              <a:t>struct</a:t>
            </a:r>
            <a:r>
              <a:rPr lang="en-US" baseline="0" dirty="0"/>
              <a:t>. This </a:t>
            </a:r>
            <a:r>
              <a:rPr lang="en-US" baseline="0" dirty="0" err="1"/>
              <a:t>struct</a:t>
            </a:r>
            <a:r>
              <a:rPr lang="en-US" baseline="0" dirty="0"/>
              <a:t> holds indices for the various PBR textures and per material descriptions of what is necessary to drive BRDF. Any data that changes per pixel is stored in textures that are referenced in that </a:t>
            </a:r>
            <a:r>
              <a:rPr lang="en-US" baseline="0" dirty="0" err="1"/>
              <a:t>struct</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34</a:t>
            </a:fld>
            <a:endParaRPr lang="en-US"/>
          </a:p>
        </p:txBody>
      </p:sp>
    </p:spTree>
    <p:extLst>
      <p:ext uri="{BB962C8B-B14F-4D97-AF65-F5344CB8AC3E}">
        <p14:creationId xmlns:p14="http://schemas.microsoft.com/office/powerpoint/2010/main" val="3232536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35</a:t>
            </a:fld>
            <a:endParaRPr lang="en-US"/>
          </a:p>
        </p:txBody>
      </p:sp>
    </p:spTree>
    <p:extLst>
      <p:ext uri="{BB962C8B-B14F-4D97-AF65-F5344CB8AC3E}">
        <p14:creationId xmlns:p14="http://schemas.microsoft.com/office/powerpoint/2010/main" val="2456037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36</a:t>
            </a:fld>
            <a:endParaRPr lang="en-US"/>
          </a:p>
        </p:txBody>
      </p:sp>
    </p:spTree>
    <p:extLst>
      <p:ext uri="{BB962C8B-B14F-4D97-AF65-F5344CB8AC3E}">
        <p14:creationId xmlns:p14="http://schemas.microsoft.com/office/powerpoint/2010/main" val="213208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37</a:t>
            </a:fld>
            <a:endParaRPr lang="en-US"/>
          </a:p>
        </p:txBody>
      </p:sp>
    </p:spTree>
    <p:extLst>
      <p:ext uri="{BB962C8B-B14F-4D97-AF65-F5344CB8AC3E}">
        <p14:creationId xmlns:p14="http://schemas.microsoft.com/office/powerpoint/2010/main" val="2952126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one extra level of indirection compared to deferred, in fact our approach needs </a:t>
            </a:r>
            <a:r>
              <a:rPr lang="en-GB" dirty="0" err="1"/>
              <a:t>bindless</a:t>
            </a:r>
            <a:r>
              <a:rPr lang="en-GB" dirty="0"/>
              <a:t> textures to work … that’s now available with DirectX 12 / </a:t>
            </a:r>
            <a:r>
              <a:rPr lang="en-GB" dirty="0" err="1"/>
              <a:t>Vulkan</a:t>
            </a:r>
            <a:r>
              <a:rPr lang="en-GB" dirty="0"/>
              <a:t> in</a:t>
            </a:r>
            <a:r>
              <a:rPr lang="en-GB" baseline="0" dirty="0"/>
              <a:t> </a:t>
            </a:r>
            <a:r>
              <a:rPr lang="en-GB" baseline="0"/>
              <a:t>generic way</a:t>
            </a:r>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38</a:t>
            </a:fld>
            <a:endParaRPr lang="en-US"/>
          </a:p>
        </p:txBody>
      </p:sp>
    </p:spTree>
    <p:extLst>
      <p:ext uri="{BB962C8B-B14F-4D97-AF65-F5344CB8AC3E}">
        <p14:creationId xmlns:p14="http://schemas.microsoft.com/office/powerpoint/2010/main" val="328320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39</a:t>
            </a:fld>
            <a:endParaRPr lang="en-US"/>
          </a:p>
        </p:txBody>
      </p:sp>
    </p:spTree>
    <p:extLst>
      <p:ext uri="{BB962C8B-B14F-4D97-AF65-F5344CB8AC3E}">
        <p14:creationId xmlns:p14="http://schemas.microsoft.com/office/powerpoint/2010/main" val="4222403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4</a:t>
            </a:fld>
            <a:endParaRPr lang="en-US"/>
          </a:p>
        </p:txBody>
      </p:sp>
    </p:spTree>
    <p:extLst>
      <p:ext uri="{BB962C8B-B14F-4D97-AF65-F5344CB8AC3E}">
        <p14:creationId xmlns:p14="http://schemas.microsoft.com/office/powerpoint/2010/main" val="373568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 construction:</a:t>
            </a:r>
            <a:r>
              <a:rPr lang="en-US" baseline="0" dirty="0"/>
              <a:t> </a:t>
            </a:r>
            <a:r>
              <a:rPr lang="en-US" dirty="0"/>
              <a:t>I think he is just saying that, since the method we use is just an approximation of that paper, might not be able to obtain the optimal / mathematically correct solution the paper describes</a:t>
            </a:r>
          </a:p>
          <a:p>
            <a:r>
              <a:rPr lang="en-US" dirty="0"/>
              <a:t>however the worst case for the paper is O(n^3)</a:t>
            </a:r>
          </a:p>
          <a:p>
            <a:r>
              <a:rPr lang="en-US" dirty="0"/>
              <a:t>so the solution we are using (which is O( n ) always) might be better suited for real-time applications like games</a:t>
            </a:r>
          </a:p>
          <a:p>
            <a:endParaRPr lang="en-US" dirty="0"/>
          </a:p>
          <a:p>
            <a:r>
              <a:rPr lang="en-US" dirty="0"/>
              <a:t>----------------------</a:t>
            </a:r>
          </a:p>
          <a:p>
            <a:r>
              <a:rPr lang="en-US" dirty="0"/>
              <a:t>From Jesus</a:t>
            </a:r>
          </a:p>
          <a:p>
            <a:pPr rtl="0"/>
            <a:r>
              <a:rPr lang="en-US" sz="1200" b="0" i="0" kern="1200" dirty="0">
                <a:solidFill>
                  <a:schemeClr val="tx1"/>
                </a:solidFill>
                <a:effectLst/>
                <a:latin typeface="+mn-lt"/>
                <a:ea typeface="+mn-ea"/>
                <a:cs typeface="+mn-cs"/>
              </a:rPr>
              <a:t>Hi Matthaeus,</a:t>
            </a:r>
            <a:br>
              <a:rPr lang="en-US" sz="1200" b="0" i="0" kern="1200" dirty="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Thanks </a:t>
            </a:r>
            <a:r>
              <a:rPr lang="en-US" sz="1200" b="0" i="0" kern="1200" dirty="0">
                <a:solidFill>
                  <a:schemeClr val="tx1"/>
                </a:solidFill>
                <a:effectLst/>
                <a:latin typeface="+mn-lt"/>
                <a:ea typeface="+mn-ea"/>
                <a:cs typeface="+mn-cs"/>
              </a:rPr>
              <a:t>for pointing us to that paper, we think it might be worth implementing that, since producing more accurate cones could help the algorithm discard more geometry earlier (and more efficiently).</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Anyway, I was considering implementing the cluster culling part on the GPU as well. That way we might be able to introduce more accurate tests at cluster culling time (</a:t>
            </a:r>
            <a:r>
              <a:rPr lang="en-US" sz="1200" b="0" i="0" kern="1200" dirty="0" err="1">
                <a:solidFill>
                  <a:schemeClr val="tx1"/>
                </a:solidFill>
                <a:effectLst/>
                <a:latin typeface="+mn-lt"/>
                <a:ea typeface="+mn-ea"/>
                <a:cs typeface="+mn-cs"/>
              </a:rPr>
              <a:t>fustrum</a:t>
            </a:r>
            <a:r>
              <a:rPr lang="en-US" sz="1200" b="0" i="0" kern="1200" dirty="0">
                <a:solidFill>
                  <a:schemeClr val="tx1"/>
                </a:solidFill>
                <a:effectLst/>
                <a:latin typeface="+mn-lt"/>
                <a:ea typeface="+mn-ea"/>
                <a:cs typeface="+mn-cs"/>
              </a:rPr>
              <a:t> culling / depth culling) that should allow to discard more geometry earlier. Also, I think it is necessary since we want to be able to feed the culling system with dynamically tessellated geometry...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What do you think?</a:t>
            </a:r>
          </a:p>
          <a:p>
            <a:pPr rtl="0"/>
            <a:r>
              <a:rPr lang="en-US" sz="1200" b="0" i="0" kern="1200" dirty="0" smtClean="0">
                <a:solidFill>
                  <a:schemeClr val="tx1"/>
                </a:solidFill>
                <a:effectLst/>
                <a:latin typeface="+mn-lt"/>
                <a:ea typeface="+mn-ea"/>
                <a:cs typeface="+mn-cs"/>
              </a:rPr>
              <a:t>Cheers</a:t>
            </a:r>
            <a:r>
              <a:rPr lang="en-US" sz="1200" b="0" i="0" kern="1200" dirty="0">
                <a:solidFill>
                  <a:schemeClr val="tx1"/>
                </a:solidFill>
                <a:effectLst/>
                <a:latin typeface="+mn-lt"/>
                <a:ea typeface="+mn-ea"/>
                <a:cs typeface="+mn-cs"/>
              </a:rPr>
              <a:t>.</a:t>
            </a:r>
          </a:p>
          <a:p>
            <a:endParaRPr lang="en-US" dirty="0"/>
          </a:p>
          <a:p>
            <a:r>
              <a:rPr lang="en-US" dirty="0"/>
              <a:t>----------------</a:t>
            </a:r>
          </a:p>
          <a:p>
            <a:r>
              <a:rPr lang="en-US" dirty="0"/>
              <a:t>From </a:t>
            </a:r>
            <a:r>
              <a:rPr lang="en-US" dirty="0" err="1"/>
              <a:t>Mattaeus</a:t>
            </a:r>
            <a:endParaRPr lang="en-US" dirty="0"/>
          </a:p>
          <a:p>
            <a:r>
              <a:rPr lang="en-US" sz="1200" b="0" i="0" kern="1200" dirty="0">
                <a:solidFill>
                  <a:schemeClr val="tx1"/>
                </a:solidFill>
                <a:effectLst/>
                <a:latin typeface="+mn-lt"/>
                <a:ea typeface="+mn-ea"/>
                <a:cs typeface="+mn-cs"/>
              </a:rPr>
              <a:t>Hi Jesus,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absolutely – doing a pass over the clusters on the GPU would allow per-cluster frustum, depth, and back-face culling, and is going to be beneficial going forward – more so than the fine-grained culling which can’t be made more efficient and which highly depends on the actual raster pipeline throughput.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Basically the whole thing needs to be two-phase, coarse and fine-grained culling, and </a:t>
            </a:r>
            <a:r>
              <a:rPr lang="en-US" sz="1200" b="0" i="0" kern="1200" dirty="0" err="1">
                <a:solidFill>
                  <a:schemeClr val="tx1"/>
                </a:solidFill>
                <a:effectLst/>
                <a:latin typeface="+mn-lt"/>
                <a:ea typeface="+mn-ea"/>
                <a:cs typeface="+mn-cs"/>
              </a:rPr>
              <a:t>GeometryFX</a:t>
            </a:r>
            <a:r>
              <a:rPr lang="en-US" sz="1200" b="0" i="0" kern="1200" dirty="0">
                <a:solidFill>
                  <a:schemeClr val="tx1"/>
                </a:solidFill>
                <a:effectLst/>
                <a:latin typeface="+mn-lt"/>
                <a:ea typeface="+mn-ea"/>
                <a:cs typeface="+mn-cs"/>
              </a:rPr>
              <a:t> does the fine-grained culling pretty well (except for depth cull, but fine-grained depth cull is borderline on efficiency because you have one texture fetch per triangle), while coarse-grained culling is very basic. Extending the coarse-grained culling is going to provide the most !/$ going forward.</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Cheers,</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Matthäus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40</a:t>
            </a:fld>
            <a:endParaRPr lang="en-US"/>
          </a:p>
        </p:txBody>
      </p:sp>
    </p:spTree>
    <p:extLst>
      <p:ext uri="{BB962C8B-B14F-4D97-AF65-F5344CB8AC3E}">
        <p14:creationId xmlns:p14="http://schemas.microsoft.com/office/powerpoint/2010/main" val="14113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small performance</a:t>
            </a:r>
            <a:r>
              <a:rPr lang="en-US" baseline="0" dirty="0" smtClean="0"/>
              <a:t> benefit coming from triangle cluster culling at the beginning. When we extended triangle filtering to more than one view, we didn’t see any performance benefit anymore.</a:t>
            </a:r>
          </a:p>
          <a:p>
            <a:r>
              <a:rPr lang="en-US" baseline="0" dirty="0" smtClean="0"/>
              <a:t>When we only cull clusters that can not be seen from several view points, the number of clusters becomes fairly low and it becomes less appealing.</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41</a:t>
            </a:fld>
            <a:endParaRPr lang="en-US"/>
          </a:p>
        </p:txBody>
      </p:sp>
    </p:spTree>
    <p:extLst>
      <p:ext uri="{BB962C8B-B14F-4D97-AF65-F5344CB8AC3E}">
        <p14:creationId xmlns:p14="http://schemas.microsoft.com/office/powerpoint/2010/main" val="1133986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42</a:t>
            </a:fld>
            <a:endParaRPr lang="en-US"/>
          </a:p>
        </p:txBody>
      </p:sp>
    </p:spTree>
    <p:extLst>
      <p:ext uri="{BB962C8B-B14F-4D97-AF65-F5344CB8AC3E}">
        <p14:creationId xmlns:p14="http://schemas.microsoft.com/office/powerpoint/2010/main" val="2504133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43</a:t>
            </a:fld>
            <a:endParaRPr lang="en-US"/>
          </a:p>
        </p:txBody>
      </p:sp>
    </p:spTree>
    <p:extLst>
      <p:ext uri="{BB962C8B-B14F-4D97-AF65-F5344CB8AC3E}">
        <p14:creationId xmlns:p14="http://schemas.microsoft.com/office/powerpoint/2010/main" val="713837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44</a:t>
            </a:fld>
            <a:endParaRPr lang="en-US"/>
          </a:p>
        </p:txBody>
      </p:sp>
    </p:spTree>
    <p:extLst>
      <p:ext uri="{BB962C8B-B14F-4D97-AF65-F5344CB8AC3E}">
        <p14:creationId xmlns:p14="http://schemas.microsoft.com/office/powerpoint/2010/main" val="1627542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45</a:t>
            </a:fld>
            <a:endParaRPr lang="en-US"/>
          </a:p>
        </p:txBody>
      </p:sp>
    </p:spTree>
    <p:extLst>
      <p:ext uri="{BB962C8B-B14F-4D97-AF65-F5344CB8AC3E}">
        <p14:creationId xmlns:p14="http://schemas.microsoft.com/office/powerpoint/2010/main" val="184686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46</a:t>
            </a:fld>
            <a:endParaRPr lang="en-US"/>
          </a:p>
        </p:txBody>
      </p:sp>
    </p:spTree>
    <p:extLst>
      <p:ext uri="{BB962C8B-B14F-4D97-AF65-F5344CB8AC3E}">
        <p14:creationId xmlns:p14="http://schemas.microsoft.com/office/powerpoint/2010/main" val="374001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47</a:t>
            </a:fld>
            <a:endParaRPr lang="en-US"/>
          </a:p>
        </p:txBody>
      </p:sp>
    </p:spTree>
    <p:extLst>
      <p:ext uri="{BB962C8B-B14F-4D97-AF65-F5344CB8AC3E}">
        <p14:creationId xmlns:p14="http://schemas.microsoft.com/office/powerpoint/2010/main" val="2313166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48</a:t>
            </a:fld>
            <a:endParaRPr lang="en-US"/>
          </a:p>
        </p:txBody>
      </p:sp>
    </p:spTree>
    <p:extLst>
      <p:ext uri="{BB962C8B-B14F-4D97-AF65-F5344CB8AC3E}">
        <p14:creationId xmlns:p14="http://schemas.microsoft.com/office/powerpoint/2010/main" val="4264960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49</a:t>
            </a:fld>
            <a:endParaRPr lang="en-US"/>
          </a:p>
        </p:txBody>
      </p:sp>
    </p:spTree>
    <p:extLst>
      <p:ext uri="{BB962C8B-B14F-4D97-AF65-F5344CB8AC3E}">
        <p14:creationId xmlns:p14="http://schemas.microsoft.com/office/powerpoint/2010/main" val="4040021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a:t>
            </a:fld>
            <a:endParaRPr lang="en-US"/>
          </a:p>
        </p:txBody>
      </p:sp>
    </p:spTree>
    <p:extLst>
      <p:ext uri="{BB962C8B-B14F-4D97-AF65-F5344CB8AC3E}">
        <p14:creationId xmlns:p14="http://schemas.microsoft.com/office/powerpoint/2010/main" val="2482630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50</a:t>
            </a:fld>
            <a:endParaRPr lang="en-US"/>
          </a:p>
        </p:txBody>
      </p:sp>
    </p:spTree>
    <p:extLst>
      <p:ext uri="{BB962C8B-B14F-4D97-AF65-F5344CB8AC3E}">
        <p14:creationId xmlns:p14="http://schemas.microsoft.com/office/powerpoint/2010/main" val="1030356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51</a:t>
            </a:fld>
            <a:endParaRPr lang="en-US"/>
          </a:p>
        </p:txBody>
      </p:sp>
    </p:spTree>
    <p:extLst>
      <p:ext uri="{BB962C8B-B14F-4D97-AF65-F5344CB8AC3E}">
        <p14:creationId xmlns:p14="http://schemas.microsoft.com/office/powerpoint/2010/main" val="1030356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52</a:t>
            </a:fld>
            <a:endParaRPr lang="en-US"/>
          </a:p>
        </p:txBody>
      </p:sp>
    </p:spTree>
    <p:extLst>
      <p:ext uri="{BB962C8B-B14F-4D97-AF65-F5344CB8AC3E}">
        <p14:creationId xmlns:p14="http://schemas.microsoft.com/office/powerpoint/2010/main" val="892798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53</a:t>
            </a:fld>
            <a:endParaRPr lang="en-US"/>
          </a:p>
        </p:txBody>
      </p:sp>
    </p:spTree>
    <p:extLst>
      <p:ext uri="{BB962C8B-B14F-4D97-AF65-F5344CB8AC3E}">
        <p14:creationId xmlns:p14="http://schemas.microsoft.com/office/powerpoint/2010/main" val="2564971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section</a:t>
            </a:r>
            <a:r>
              <a:rPr lang="en-US" baseline="0" dirty="0"/>
              <a:t> 5.2 of this paper: </a:t>
            </a:r>
            <a:r>
              <a:rPr lang="en-US" dirty="0"/>
              <a:t>it states that if the matrix composed of the </a:t>
            </a:r>
            <a:r>
              <a:rPr lang="en-US" dirty="0" smtClean="0"/>
              <a:t>homogenous </a:t>
            </a:r>
            <a:r>
              <a:rPr lang="en-US" dirty="0"/>
              <a:t>coordinates of the vertices has no inverse, then it shouldn't be rendered because it's back-facing</a:t>
            </a:r>
          </a:p>
          <a:p>
            <a:r>
              <a:rPr lang="en-US" dirty="0"/>
              <a:t>to see if it has inverse or not, you check the determinant</a:t>
            </a:r>
          </a:p>
          <a:p>
            <a:endParaRPr lang="en-US" dirty="0"/>
          </a:p>
          <a:p>
            <a:r>
              <a:rPr lang="en-US" dirty="0"/>
              <a:t>In which space is</a:t>
            </a:r>
            <a:r>
              <a:rPr lang="en-US" baseline="0" dirty="0"/>
              <a:t> vertices[]? In eye space</a:t>
            </a:r>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54</a:t>
            </a:fld>
            <a:endParaRPr lang="en-US"/>
          </a:p>
        </p:txBody>
      </p:sp>
    </p:spTree>
    <p:extLst>
      <p:ext uri="{BB962C8B-B14F-4D97-AF65-F5344CB8AC3E}">
        <p14:creationId xmlns:p14="http://schemas.microsoft.com/office/powerpoint/2010/main" val="2564971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55</a:t>
            </a:fld>
            <a:endParaRPr lang="en-US"/>
          </a:p>
        </p:txBody>
      </p:sp>
    </p:spTree>
    <p:extLst>
      <p:ext uri="{BB962C8B-B14F-4D97-AF65-F5344CB8AC3E}">
        <p14:creationId xmlns:p14="http://schemas.microsoft.com/office/powerpoint/2010/main" val="2564971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56</a:t>
            </a:fld>
            <a:endParaRPr lang="en-US"/>
          </a:p>
        </p:txBody>
      </p:sp>
    </p:spTree>
    <p:extLst>
      <p:ext uri="{BB962C8B-B14F-4D97-AF65-F5344CB8AC3E}">
        <p14:creationId xmlns:p14="http://schemas.microsoft.com/office/powerpoint/2010/main" val="42661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57</a:t>
            </a:fld>
            <a:endParaRPr lang="en-US"/>
          </a:p>
        </p:txBody>
      </p:sp>
    </p:spTree>
    <p:extLst>
      <p:ext uri="{BB962C8B-B14F-4D97-AF65-F5344CB8AC3E}">
        <p14:creationId xmlns:p14="http://schemas.microsoft.com/office/powerpoint/2010/main" val="42720446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normalize 0..1 range</a:t>
            </a:r>
          </a:p>
          <a:p>
            <a:r>
              <a:rPr lang="en-US" sz="1200" kern="1200" dirty="0">
                <a:solidFill>
                  <a:schemeClr val="tx1"/>
                </a:solidFill>
                <a:latin typeface="+mn-lt"/>
                <a:ea typeface="+mn-ea"/>
                <a:cs typeface="+mn-cs"/>
              </a:rPr>
              <a:t>vertices[</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xy</a:t>
            </a:r>
            <a:r>
              <a:rPr lang="en-US" sz="1200" kern="1200" dirty="0">
                <a:solidFill>
                  <a:schemeClr val="tx1"/>
                </a:solidFill>
                <a:latin typeface="+mn-lt"/>
                <a:ea typeface="+mn-ea"/>
                <a:cs typeface="+mn-cs"/>
              </a:rPr>
              <a:t> /= vertices[</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].w * 2;</a:t>
            </a:r>
          </a:p>
          <a:p>
            <a:r>
              <a:rPr lang="en-US" sz="1200" kern="1200" dirty="0">
                <a:solidFill>
                  <a:schemeClr val="tx1"/>
                </a:solidFill>
                <a:latin typeface="+mn-lt"/>
                <a:ea typeface="+mn-ea"/>
                <a:cs typeface="+mn-cs"/>
              </a:rPr>
              <a:t>vertices[</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xy</a:t>
            </a:r>
            <a:r>
              <a:rPr lang="en-US" sz="1200" kern="1200" dirty="0">
                <a:solidFill>
                  <a:schemeClr val="tx1"/>
                </a:solidFill>
                <a:latin typeface="+mn-lt"/>
                <a:ea typeface="+mn-ea"/>
                <a:cs typeface="+mn-cs"/>
              </a:rPr>
              <a:t> += float2(0.5, 0.5);</a:t>
            </a:r>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58</a:t>
            </a:fld>
            <a:endParaRPr lang="en-US"/>
          </a:p>
        </p:txBody>
      </p:sp>
    </p:spTree>
    <p:extLst>
      <p:ext uri="{BB962C8B-B14F-4D97-AF65-F5344CB8AC3E}">
        <p14:creationId xmlns:p14="http://schemas.microsoft.com/office/powerpoint/2010/main" val="4272044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59</a:t>
            </a:fld>
            <a:endParaRPr lang="en-US"/>
          </a:p>
        </p:txBody>
      </p:sp>
    </p:spTree>
    <p:extLst>
      <p:ext uri="{BB962C8B-B14F-4D97-AF65-F5344CB8AC3E}">
        <p14:creationId xmlns:p14="http://schemas.microsoft.com/office/powerpoint/2010/main" val="224303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6</a:t>
            </a:fld>
            <a:endParaRPr lang="en-US"/>
          </a:p>
        </p:txBody>
      </p:sp>
    </p:spTree>
    <p:extLst>
      <p:ext uri="{BB962C8B-B14F-4D97-AF65-F5344CB8AC3E}">
        <p14:creationId xmlns:p14="http://schemas.microsoft.com/office/powerpoint/2010/main" val="104007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60</a:t>
            </a:fld>
            <a:endParaRPr lang="en-US"/>
          </a:p>
        </p:txBody>
      </p:sp>
    </p:spTree>
    <p:extLst>
      <p:ext uri="{BB962C8B-B14F-4D97-AF65-F5344CB8AC3E}">
        <p14:creationId xmlns:p14="http://schemas.microsoft.com/office/powerpoint/2010/main" val="22430374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minBB</a:t>
            </a:r>
            <a:r>
              <a:rPr lang="en-US" dirty="0" smtClean="0"/>
              <a:t> / </a:t>
            </a:r>
            <a:r>
              <a:rPr lang="en-US" dirty="0" err="1" smtClean="0"/>
              <a:t>maxBB</a:t>
            </a:r>
            <a:r>
              <a:rPr lang="en-US" dirty="0" smtClean="0"/>
              <a:t> is the bounding box of the triangle it is scaled</a:t>
            </a:r>
            <a:r>
              <a:rPr lang="en-US" baseline="0" dirty="0" smtClean="0"/>
              <a:t> by the number of samples in size … so the bounding box of the triangle is bigger</a:t>
            </a:r>
            <a:endParaRPr lang="en-US" dirty="0" smtClean="0"/>
          </a:p>
          <a:p>
            <a:endParaRPr lang="en-US" dirty="0" smtClean="0"/>
          </a:p>
          <a:p>
            <a:endParaRPr lang="en-US" dirty="0" smtClean="0"/>
          </a:p>
          <a:p>
            <a:endParaRPr lang="en-US" dirty="0" smtClean="0"/>
          </a:p>
          <a:p>
            <a:r>
              <a:rPr lang="en-US" dirty="0" smtClean="0"/>
              <a:t>We </a:t>
            </a:r>
            <a:r>
              <a:rPr lang="en-US" dirty="0"/>
              <a:t>are testing to see if the bounding box of the triangle contains any samples.  </a:t>
            </a:r>
          </a:p>
          <a:p>
            <a:r>
              <a:rPr lang="en-US" dirty="0"/>
              <a:t>Floating point wastes a lot of precision with its distribution so we use a fixed point representation that has a uniform distribution so we don't run into an issue with we subtract two numbers and get a precision error. Compiler might</a:t>
            </a:r>
            <a:r>
              <a:rPr lang="en-US" baseline="0" dirty="0"/>
              <a:t> cast the fixed point number to fp.</a:t>
            </a:r>
            <a:endParaRPr lang="en-US" dirty="0"/>
          </a:p>
          <a:p>
            <a:r>
              <a:rPr lang="en-US" dirty="0"/>
              <a:t>The guard band is a way of detecting if we are going to overflow when we go to the 23.8 fixed point. If we overflow then we will skip culling it because it is either outside the view frustum or it is a really big triangle.</a:t>
            </a:r>
          </a:p>
          <a:p>
            <a:r>
              <a:rPr lang="fr-FR" sz="1200" dirty="0" err="1">
                <a:solidFill>
                  <a:schemeClr val="tx1"/>
                </a:solidFill>
                <a:latin typeface="Courier New" panose="02070309020205020404" pitchFamily="49" charset="0"/>
                <a:cs typeface="Courier New" panose="02070309020205020404" pitchFamily="49" charset="0"/>
              </a:rPr>
              <a:t>screenSpacePositionFP</a:t>
            </a:r>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is</a:t>
            </a:r>
            <a:r>
              <a:rPr lang="fr-FR" sz="1200" dirty="0">
                <a:solidFill>
                  <a:schemeClr val="tx1"/>
                </a:solidFill>
                <a:latin typeface="Courier New" panose="02070309020205020404" pitchFamily="49" charset="0"/>
                <a:cs typeface="Courier New" panose="02070309020205020404" pitchFamily="49" charset="0"/>
              </a:rPr>
              <a:t> in 0..1 range</a:t>
            </a:r>
            <a:endParaRPr lang="en-US" dirty="0"/>
          </a:p>
          <a:p>
            <a:r>
              <a:rPr lang="en-US" dirty="0"/>
              <a:t>SUBPIXEL_SAMPLES converts the number to the fixed-point representation. samples is the scaling factor for MSAA. which conveniently for 2x, 4x and 8x is the number of samples per </a:t>
            </a:r>
            <a:r>
              <a:rPr lang="en-US" dirty="0" smtClean="0"/>
              <a:t>pixel</a:t>
            </a:r>
            <a:r>
              <a:rPr lang="en-US" dirty="0"/>
              <a:t>.</a:t>
            </a:r>
          </a:p>
          <a:p>
            <a:r>
              <a:rPr lang="en-US" dirty="0"/>
              <a:t>My idea for MSAA is that we scale by the positions by the distance of the farthest sample from the center so that 1 unit will occupy one pixel position. it will have false positives since it does not consider the layout of the samples. No idea if it would be worth it to add in the default sample patterns to the filtering. Might be something interesting to try. </a:t>
            </a:r>
          </a:p>
        </p:txBody>
      </p:sp>
      <p:sp>
        <p:nvSpPr>
          <p:cNvPr id="4" name="Slide Number Placeholder 3"/>
          <p:cNvSpPr>
            <a:spLocks noGrp="1"/>
          </p:cNvSpPr>
          <p:nvPr>
            <p:ph type="sldNum" sz="quarter" idx="10"/>
          </p:nvPr>
        </p:nvSpPr>
        <p:spPr/>
        <p:txBody>
          <a:bodyPr/>
          <a:lstStyle/>
          <a:p>
            <a:fld id="{7C679D51-FDE4-4EB0-A07E-C5580D3FD456}" type="slidenum">
              <a:rPr lang="en-US" smtClean="0"/>
              <a:t>62</a:t>
            </a:fld>
            <a:endParaRPr lang="en-US"/>
          </a:p>
        </p:txBody>
      </p:sp>
    </p:spTree>
    <p:extLst>
      <p:ext uri="{BB962C8B-B14F-4D97-AF65-F5344CB8AC3E}">
        <p14:creationId xmlns:p14="http://schemas.microsoft.com/office/powerpoint/2010/main" val="2243037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Is the triangle</a:t>
            </a:r>
            <a:r>
              <a:rPr lang="en-US" baseline="0" dirty="0" smtClean="0"/>
              <a:t> bounding box right or above the sample point -&gt; this is the scaled up bounding box scaled by the number </a:t>
            </a:r>
            <a:r>
              <a:rPr lang="en-US" baseline="0" smtClean="0"/>
              <a:t>of samples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New" panose="02070309020205020404" pitchFamily="49" charset="0"/>
                <a:cs typeface="Courier New" panose="02070309020205020404" pitchFamily="49" charset="0"/>
              </a:rPr>
              <a:t>(</a:t>
            </a:r>
            <a:r>
              <a:rPr lang="en-US" sz="1200" dirty="0" err="1" smtClean="0">
                <a:solidFill>
                  <a:schemeClr val="tx1"/>
                </a:solidFill>
                <a:latin typeface="Courier New" panose="02070309020205020404" pitchFamily="49" charset="0"/>
                <a:cs typeface="Courier New" panose="02070309020205020404" pitchFamily="49" charset="0"/>
              </a:rPr>
              <a:t>minBB</a:t>
            </a:r>
            <a:r>
              <a:rPr lang="en-US" sz="1200" dirty="0" smtClean="0">
                <a:solidFill>
                  <a:schemeClr val="tx1"/>
                </a:solidFill>
                <a:latin typeface="Courier New" panose="02070309020205020404" pitchFamily="49" charset="0"/>
                <a:cs typeface="Courier New" panose="02070309020205020404" pitchFamily="49" charset="0"/>
              </a:rPr>
              <a:t> &amp; SUBPIXEL_MASK) &gt; SUBPIXEL_SAMPLE_CENTER)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Is the width of the triangle bounding box less than the pixel width in samples in one direction</a:t>
            </a:r>
            <a:endParaRPr lang="en-US" dirty="0" smtClean="0"/>
          </a:p>
          <a:p>
            <a:r>
              <a:rPr lang="en-US" dirty="0" smtClean="0"/>
              <a:t>// checks if it is thinner</a:t>
            </a:r>
            <a:r>
              <a:rPr lang="en-US" baseline="0" dirty="0" smtClean="0"/>
              <a:t> than a pixel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New" panose="02070309020205020404" pitchFamily="49" charset="0"/>
                <a:cs typeface="Courier New" panose="02070309020205020404" pitchFamily="49" charset="0"/>
              </a:rPr>
              <a:t>((</a:t>
            </a:r>
            <a:r>
              <a:rPr lang="en-US" sz="1200" dirty="0" err="1" smtClean="0">
                <a:solidFill>
                  <a:schemeClr val="tx1"/>
                </a:solidFill>
                <a:latin typeface="Courier New" panose="02070309020205020404" pitchFamily="49" charset="0"/>
                <a:cs typeface="Courier New" panose="02070309020205020404" pitchFamily="49" charset="0"/>
              </a:rPr>
              <a:t>maxBB</a:t>
            </a:r>
            <a:r>
              <a:rPr lang="en-US" sz="1200" dirty="0" smtClean="0">
                <a:solidFill>
                  <a:schemeClr val="tx1"/>
                </a:solidFill>
                <a:latin typeface="Courier New" panose="02070309020205020404" pitchFamily="49" charset="0"/>
                <a:cs typeface="Courier New" panose="02070309020205020404" pitchFamily="49" charset="0"/>
              </a:rPr>
              <a:t> - ((</a:t>
            </a:r>
            <a:r>
              <a:rPr lang="en-US" sz="1200" dirty="0" err="1" smtClean="0">
                <a:solidFill>
                  <a:schemeClr val="tx1"/>
                </a:solidFill>
                <a:latin typeface="Courier New" panose="02070309020205020404" pitchFamily="49" charset="0"/>
                <a:cs typeface="Courier New" panose="02070309020205020404" pitchFamily="49" charset="0"/>
              </a:rPr>
              <a:t>minBB</a:t>
            </a:r>
            <a:r>
              <a:rPr lang="en-US" sz="1200" dirty="0" smtClean="0">
                <a:solidFill>
                  <a:schemeClr val="tx1"/>
                </a:solidFill>
                <a:latin typeface="Courier New" panose="02070309020205020404" pitchFamily="49" charset="0"/>
                <a:cs typeface="Courier New" panose="02070309020205020404" pitchFamily="49" charset="0"/>
              </a:rPr>
              <a:t> &amp; ~SUBPIXEL_MASK) + SUBPIXEL_SAMPLE_CENTER))  &lt; (SUBPIXEL_SAMPLE_SIZE)));</a:t>
            </a:r>
          </a:p>
          <a:p>
            <a:endParaRPr lang="en-US" dirty="0" smtClean="0"/>
          </a:p>
        </p:txBody>
      </p:sp>
      <p:sp>
        <p:nvSpPr>
          <p:cNvPr id="4" name="Slide Number Placeholder 3"/>
          <p:cNvSpPr>
            <a:spLocks noGrp="1"/>
          </p:cNvSpPr>
          <p:nvPr>
            <p:ph type="sldNum" sz="quarter" idx="10"/>
          </p:nvPr>
        </p:nvSpPr>
        <p:spPr/>
        <p:txBody>
          <a:bodyPr/>
          <a:lstStyle/>
          <a:p>
            <a:fld id="{7C679D51-FDE4-4EB0-A07E-C5580D3FD456}" type="slidenum">
              <a:rPr lang="en-US" smtClean="0"/>
              <a:t>63</a:t>
            </a:fld>
            <a:endParaRPr lang="en-US"/>
          </a:p>
        </p:txBody>
      </p:sp>
    </p:spTree>
    <p:extLst>
      <p:ext uri="{BB962C8B-B14F-4D97-AF65-F5344CB8AC3E}">
        <p14:creationId xmlns:p14="http://schemas.microsoft.com/office/powerpoint/2010/main" val="2243037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a:t>
            </a:r>
            <a:r>
              <a:rPr lang="en-US" baseline="0" dirty="0"/>
              <a:t> main questions here is: do we do depth culling against</a:t>
            </a:r>
          </a:p>
          <a:p>
            <a:pPr marL="171450" indent="-171450">
              <a:buFontTx/>
              <a:buChar char="-"/>
            </a:pPr>
            <a:r>
              <a:rPr lang="en-US" baseline="0" dirty="0"/>
              <a:t>Triangles</a:t>
            </a:r>
          </a:p>
          <a:p>
            <a:pPr marL="171450" indent="-171450">
              <a:buFontTx/>
              <a:buChar char="-"/>
            </a:pPr>
            <a:r>
              <a:rPr lang="en-US" baseline="0" dirty="0"/>
              <a:t>Triangle cluster</a:t>
            </a:r>
          </a:p>
          <a:p>
            <a:pPr marL="171450" indent="-171450">
              <a:buFontTx/>
              <a:buChar char="-"/>
            </a:pPr>
            <a:r>
              <a:rPr lang="en-US" baseline="0" dirty="0"/>
              <a:t>Or something else?</a:t>
            </a:r>
            <a:endParaRPr lang="en-US" dirty="0"/>
          </a:p>
          <a:p>
            <a:endParaRPr lang="en-US" dirty="0"/>
          </a:p>
          <a:p>
            <a:r>
              <a:rPr lang="en-US" dirty="0" err="1"/>
              <a:t>mattheaus</a:t>
            </a:r>
            <a:r>
              <a:rPr lang="en-US" dirty="0"/>
              <a:t> gave me a good response regarding depth culling on the GPU yesterday</a:t>
            </a:r>
          </a:p>
          <a:p>
            <a:r>
              <a:rPr lang="en-US" dirty="0"/>
              <a:t>he said doing the depth test at triangle level would be a little overkill since we would have to sample the texture for every triangle</a:t>
            </a:r>
          </a:p>
          <a:p>
            <a:r>
              <a:rPr lang="en-US" dirty="0"/>
              <a:t>he said it was better to do depth culling to discard the whole cluster</a:t>
            </a:r>
          </a:p>
          <a:p>
            <a:r>
              <a:rPr lang="en-US" dirty="0"/>
              <a:t>that makes sense</a:t>
            </a:r>
          </a:p>
          <a:p>
            <a:r>
              <a:rPr lang="en-US" dirty="0"/>
              <a:t>however, what I understood from Graham slides is they did depth-culling per triangle</a:t>
            </a:r>
          </a:p>
          <a:p>
            <a:r>
              <a:rPr lang="en-US" dirty="0"/>
              <a:t>since they classified depth culling in the same level of the other triangle tests</a:t>
            </a:r>
          </a:p>
          <a:p>
            <a:r>
              <a:rPr lang="en-US" dirty="0"/>
              <a:t>moreover, he showed images where the character seemed to be depth-culled at triangle level</a:t>
            </a:r>
          </a:p>
        </p:txBody>
      </p:sp>
      <p:sp>
        <p:nvSpPr>
          <p:cNvPr id="4" name="Slide Number Placeholder 3"/>
          <p:cNvSpPr>
            <a:spLocks noGrp="1"/>
          </p:cNvSpPr>
          <p:nvPr>
            <p:ph type="sldNum" sz="quarter" idx="10"/>
          </p:nvPr>
        </p:nvSpPr>
        <p:spPr/>
        <p:txBody>
          <a:bodyPr/>
          <a:lstStyle/>
          <a:p>
            <a:fld id="{7C679D51-FDE4-4EB0-A07E-C5580D3FD456}" type="slidenum">
              <a:rPr lang="en-US" smtClean="0"/>
              <a:t>64</a:t>
            </a:fld>
            <a:endParaRPr lang="en-US"/>
          </a:p>
        </p:txBody>
      </p:sp>
    </p:spTree>
    <p:extLst>
      <p:ext uri="{BB962C8B-B14F-4D97-AF65-F5344CB8AC3E}">
        <p14:creationId xmlns:p14="http://schemas.microsoft.com/office/powerpoint/2010/main" val="14927774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tringles in batches are always compacted, since the compute </a:t>
            </a:r>
            <a:r>
              <a:rPr lang="en-US" dirty="0" err="1"/>
              <a:t>shader</a:t>
            </a:r>
            <a:r>
              <a:rPr lang="en-US" dirty="0"/>
              <a:t> appends </a:t>
            </a:r>
            <a:r>
              <a:rPr lang="en-US" dirty="0" err="1"/>
              <a:t>unculled</a:t>
            </a:r>
            <a:r>
              <a:rPr lang="en-US" dirty="0"/>
              <a:t> triangles one after the other inside a batch</a:t>
            </a:r>
          </a:p>
          <a:p>
            <a:r>
              <a:rPr lang="en-US" dirty="0"/>
              <a:t>that's ok</a:t>
            </a:r>
          </a:p>
          <a:p>
            <a:r>
              <a:rPr lang="en-US" dirty="0"/>
              <a:t>in fact after culling maybe none of those batches have 256 triangles</a:t>
            </a:r>
          </a:p>
          <a:p>
            <a:r>
              <a:rPr lang="en-US" dirty="0"/>
              <a:t>because some were culled</a:t>
            </a:r>
          </a:p>
          <a:p>
            <a:r>
              <a:rPr lang="en-US" dirty="0"/>
              <a:t>each batch is associated with the number of triangles in a batch and the starting index in the index buffer</a:t>
            </a:r>
          </a:p>
          <a:p>
            <a:r>
              <a:rPr lang="en-US" dirty="0"/>
              <a:t>so for example:</a:t>
            </a:r>
          </a:p>
          <a:p>
            <a:r>
              <a:rPr lang="en-US" dirty="0"/>
              <a:t>batch1 --&gt; start index:0   </a:t>
            </a:r>
            <a:r>
              <a:rPr lang="en-US" dirty="0" err="1"/>
              <a:t>num</a:t>
            </a:r>
            <a:r>
              <a:rPr lang="en-US" dirty="0"/>
              <a:t> indices:12</a:t>
            </a:r>
          </a:p>
          <a:p>
            <a:r>
              <a:rPr lang="en-US" dirty="0"/>
              <a:t>batch2: --&gt; start index:12 </a:t>
            </a:r>
            <a:r>
              <a:rPr lang="en-US" dirty="0" err="1"/>
              <a:t>num</a:t>
            </a:r>
            <a:r>
              <a:rPr lang="en-US" dirty="0"/>
              <a:t> indices: 256  (this is full)</a:t>
            </a:r>
          </a:p>
          <a:p>
            <a:r>
              <a:rPr lang="en-US" dirty="0"/>
              <a:t>batch3 --&gt; start index: 268   </a:t>
            </a:r>
            <a:r>
              <a:rPr lang="en-US" dirty="0" err="1"/>
              <a:t>num</a:t>
            </a:r>
            <a:r>
              <a:rPr lang="en-US" dirty="0"/>
              <a:t> indices: 120</a:t>
            </a:r>
          </a:p>
          <a:p>
            <a:endParaRPr lang="en-US" dirty="0"/>
          </a:p>
          <a:p>
            <a:r>
              <a:rPr lang="en-US" dirty="0"/>
              <a:t>Compaction is done in a CS … </a:t>
            </a:r>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65</a:t>
            </a:fld>
            <a:endParaRPr lang="en-US"/>
          </a:p>
        </p:txBody>
      </p:sp>
    </p:spTree>
    <p:extLst>
      <p:ext uri="{BB962C8B-B14F-4D97-AF65-F5344CB8AC3E}">
        <p14:creationId xmlns:p14="http://schemas.microsoft.com/office/powerpoint/2010/main" val="3458476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66</a:t>
            </a:fld>
            <a:endParaRPr lang="en-US"/>
          </a:p>
        </p:txBody>
      </p:sp>
    </p:spTree>
    <p:extLst>
      <p:ext uri="{BB962C8B-B14F-4D97-AF65-F5344CB8AC3E}">
        <p14:creationId xmlns:p14="http://schemas.microsoft.com/office/powerpoint/2010/main" val="24314027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scene we have 5M vertices (VB) and 21M indices (IB)</a:t>
            </a:r>
          </a:p>
          <a:p>
            <a:r>
              <a:rPr lang="en-US" dirty="0"/>
              <a:t>however, we don't need to fully duplicate the IB if we do not want to draw it all at once</a:t>
            </a:r>
          </a:p>
          <a:p>
            <a:endParaRPr lang="en-US" dirty="0"/>
          </a:p>
          <a:p>
            <a:r>
              <a:rPr lang="en-US" dirty="0"/>
              <a:t>yes, each vertex is 24 bytes (including position and compressed </a:t>
            </a:r>
            <a:r>
              <a:rPr lang="en-US" dirty="0" err="1"/>
              <a:t>texcoords</a:t>
            </a:r>
            <a:r>
              <a:rPr lang="en-US" dirty="0"/>
              <a:t>, tangent and normal)</a:t>
            </a:r>
          </a:p>
          <a:p>
            <a:endParaRPr lang="en-US" dirty="0"/>
          </a:p>
          <a:p>
            <a:r>
              <a:rPr lang="en-US" dirty="0"/>
              <a:t>VB –  5 million vertices - 114 MB</a:t>
            </a:r>
          </a:p>
          <a:p>
            <a:r>
              <a:rPr lang="en-US" dirty="0"/>
              <a:t>IB – 21 million indices – 80 MB with 32-bit integers;</a:t>
            </a:r>
            <a:r>
              <a:rPr lang="en-US" baseline="0" dirty="0"/>
              <a:t> </a:t>
            </a:r>
            <a:r>
              <a:rPr lang="en-US" dirty="0"/>
              <a:t>we use 16-bit</a:t>
            </a:r>
            <a:r>
              <a:rPr lang="en-US" baseline="0" dirty="0"/>
              <a:t> integers since draw batches are limited to 256 triangles</a:t>
            </a:r>
          </a:p>
          <a:p>
            <a:endParaRPr lang="en-US" baseline="0" dirty="0"/>
          </a:p>
          <a:p>
            <a:r>
              <a:rPr lang="en-US" dirty="0"/>
              <a:t>we also have the draw arguments buffer for the </a:t>
            </a:r>
            <a:r>
              <a:rPr lang="en-US" dirty="0" err="1"/>
              <a:t>multidraw</a:t>
            </a:r>
            <a:r>
              <a:rPr lang="en-US" dirty="0"/>
              <a:t> indirect</a:t>
            </a:r>
          </a:p>
          <a:p>
            <a:r>
              <a:rPr lang="en-US" dirty="0"/>
              <a:t>but that's small</a:t>
            </a:r>
          </a:p>
          <a:p>
            <a:r>
              <a:rPr lang="en-US" dirty="0"/>
              <a:t>that buffer contain batch definitions in </a:t>
            </a:r>
            <a:r>
              <a:rPr lang="en-US" dirty="0" err="1"/>
              <a:t>gpu</a:t>
            </a:r>
            <a:r>
              <a:rPr lang="en-US" dirty="0"/>
              <a:t> memory</a:t>
            </a:r>
          </a:p>
          <a:p>
            <a:r>
              <a:rPr lang="en-US" dirty="0"/>
              <a:t>it's only 5 </a:t>
            </a:r>
            <a:r>
              <a:rPr lang="en-US" dirty="0" err="1"/>
              <a:t>uints</a:t>
            </a:r>
            <a:r>
              <a:rPr lang="en-US" dirty="0"/>
              <a:t> per batch</a:t>
            </a:r>
          </a:p>
        </p:txBody>
      </p:sp>
      <p:sp>
        <p:nvSpPr>
          <p:cNvPr id="4" name="Slide Number Placeholder 3"/>
          <p:cNvSpPr>
            <a:spLocks noGrp="1"/>
          </p:cNvSpPr>
          <p:nvPr>
            <p:ph type="sldNum" sz="quarter" idx="10"/>
          </p:nvPr>
        </p:nvSpPr>
        <p:spPr/>
        <p:txBody>
          <a:bodyPr/>
          <a:lstStyle/>
          <a:p>
            <a:fld id="{7C679D51-FDE4-4EB0-A07E-C5580D3FD456}" type="slidenum">
              <a:rPr lang="en-US" smtClean="0"/>
              <a:t>67</a:t>
            </a:fld>
            <a:endParaRPr lang="en-US"/>
          </a:p>
        </p:txBody>
      </p:sp>
    </p:spTree>
    <p:extLst>
      <p:ext uri="{BB962C8B-B14F-4D97-AF65-F5344CB8AC3E}">
        <p14:creationId xmlns:p14="http://schemas.microsoft.com/office/powerpoint/2010/main" val="3671417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ExecuteIndirect</a:t>
            </a:r>
            <a:r>
              <a:rPr lang="en-US" dirty="0"/>
              <a:t> replaces</a:t>
            </a:r>
            <a:r>
              <a:rPr lang="en-US" baseline="0" dirty="0"/>
              <a:t> / enhances </a:t>
            </a:r>
            <a:r>
              <a:rPr lang="en-US" baseline="0" dirty="0" err="1"/>
              <a:t>DrawIndirect</a:t>
            </a:r>
            <a:r>
              <a:rPr lang="en-US" baseline="0" dirty="0"/>
              <a:t> and </a:t>
            </a:r>
            <a:r>
              <a:rPr lang="en-US" baseline="0" dirty="0" err="1"/>
              <a:t>DispatchIndirect</a:t>
            </a:r>
            <a:endParaRPr lang="en-US" baseline="0" dirty="0"/>
          </a:p>
          <a:p>
            <a:endParaRPr lang="en-US" baseline="0" dirty="0"/>
          </a:p>
          <a:p>
            <a:r>
              <a:rPr lang="en-US" baseline="0" dirty="0"/>
              <a:t>Might require Material Layer Merging: a single </a:t>
            </a:r>
            <a:r>
              <a:rPr lang="en-US" baseline="0" dirty="0" err="1"/>
              <a:t>ExecuteIndirect</a:t>
            </a:r>
            <a:r>
              <a:rPr lang="en-US" baseline="0" dirty="0"/>
              <a:t> for each set of </a:t>
            </a:r>
            <a:r>
              <a:rPr lang="en-US" baseline="0" dirty="0" err="1"/>
              <a:t>shader</a:t>
            </a:r>
            <a:r>
              <a:rPr lang="en-US" baseline="0" dirty="0"/>
              <a:t> combinations to reduce state switching without breaking batching</a:t>
            </a:r>
          </a:p>
          <a:p>
            <a:endParaRPr lang="en-US" baseline="0" dirty="0"/>
          </a:p>
          <a:p>
            <a:r>
              <a:rPr lang="en-US" baseline="0" dirty="0"/>
              <a:t>Might allow Render Group Proxies: collection of nearby meshes can be drawn as a batch … shown in the Visibility Buffer demo </a:t>
            </a:r>
          </a:p>
          <a:p>
            <a:endParaRPr lang="en-US" baseline="0" dirty="0"/>
          </a:p>
          <a:p>
            <a:r>
              <a:rPr lang="en-US" baseline="0" dirty="0"/>
              <a:t>Other potential use cases:</a:t>
            </a:r>
          </a:p>
          <a:p>
            <a:pPr marL="171450" indent="-171450">
              <a:buFontTx/>
              <a:buChar char="-"/>
            </a:pPr>
            <a:r>
              <a:rPr lang="en-US" baseline="0" dirty="0"/>
              <a:t>GPU skinning with </a:t>
            </a:r>
            <a:r>
              <a:rPr lang="en-US" baseline="0" dirty="0" err="1"/>
              <a:t>async</a:t>
            </a:r>
            <a:r>
              <a:rPr lang="en-US" baseline="0" dirty="0"/>
              <a:t> compute</a:t>
            </a:r>
          </a:p>
          <a:p>
            <a:pPr marL="171450" indent="-171450">
              <a:buFontTx/>
              <a:buChar char="-"/>
            </a:pPr>
            <a:r>
              <a:rPr lang="en-US" baseline="0" dirty="0"/>
              <a:t>Tiled-based lighting</a:t>
            </a:r>
          </a:p>
          <a:p>
            <a:pPr marL="171450" indent="-171450">
              <a:buFontTx/>
              <a:buChar char="-"/>
            </a:pPr>
            <a:r>
              <a:rPr lang="en-US" baseline="0" dirty="0"/>
              <a:t>GPU sorting</a:t>
            </a:r>
          </a:p>
          <a:p>
            <a:pPr marL="171450" indent="-171450">
              <a:buFontTx/>
              <a:buChar char="-"/>
            </a:pPr>
            <a:r>
              <a:rPr lang="en-US" baseline="0" dirty="0"/>
              <a:t>GPU Particles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68</a:t>
            </a:fld>
            <a:endParaRPr lang="en-US"/>
          </a:p>
        </p:txBody>
      </p:sp>
    </p:spTree>
    <p:extLst>
      <p:ext uri="{BB962C8B-B14F-4D97-AF65-F5344CB8AC3E}">
        <p14:creationId xmlns:p14="http://schemas.microsoft.com/office/powerpoint/2010/main" val="36714172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69</a:t>
            </a:fld>
            <a:endParaRPr lang="en-US"/>
          </a:p>
        </p:txBody>
      </p:sp>
    </p:spTree>
    <p:extLst>
      <p:ext uri="{BB962C8B-B14F-4D97-AF65-F5344CB8AC3E}">
        <p14:creationId xmlns:p14="http://schemas.microsoft.com/office/powerpoint/2010/main" val="3898695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70</a:t>
            </a:fld>
            <a:endParaRPr lang="en-US"/>
          </a:p>
        </p:txBody>
      </p:sp>
    </p:spTree>
    <p:extLst>
      <p:ext uri="{BB962C8B-B14F-4D97-AF65-F5344CB8AC3E}">
        <p14:creationId xmlns:p14="http://schemas.microsoft.com/office/powerpoint/2010/main" val="135846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a:t>
            </a:fld>
            <a:endParaRPr lang="en-US"/>
          </a:p>
        </p:txBody>
      </p:sp>
    </p:spTree>
    <p:extLst>
      <p:ext uri="{BB962C8B-B14F-4D97-AF65-F5344CB8AC3E}">
        <p14:creationId xmlns:p14="http://schemas.microsoft.com/office/powerpoint/2010/main" val="1509949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71</a:t>
            </a:fld>
            <a:endParaRPr lang="en-US"/>
          </a:p>
        </p:txBody>
      </p:sp>
    </p:spTree>
    <p:extLst>
      <p:ext uri="{BB962C8B-B14F-4D97-AF65-F5344CB8AC3E}">
        <p14:creationId xmlns:p14="http://schemas.microsoft.com/office/powerpoint/2010/main" val="3778274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72</a:t>
            </a:fld>
            <a:endParaRPr lang="en-US"/>
          </a:p>
        </p:txBody>
      </p:sp>
    </p:spTree>
    <p:extLst>
      <p:ext uri="{BB962C8B-B14F-4D97-AF65-F5344CB8AC3E}">
        <p14:creationId xmlns:p14="http://schemas.microsoft.com/office/powerpoint/2010/main" val="6765376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73</a:t>
            </a:fld>
            <a:endParaRPr lang="en-US"/>
          </a:p>
        </p:txBody>
      </p:sp>
    </p:spTree>
    <p:extLst>
      <p:ext uri="{BB962C8B-B14F-4D97-AF65-F5344CB8AC3E}">
        <p14:creationId xmlns:p14="http://schemas.microsoft.com/office/powerpoint/2010/main" val="33575290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74</a:t>
            </a:fld>
            <a:endParaRPr lang="en-US"/>
          </a:p>
        </p:txBody>
      </p:sp>
    </p:spTree>
    <p:extLst>
      <p:ext uri="{BB962C8B-B14F-4D97-AF65-F5344CB8AC3E}">
        <p14:creationId xmlns:p14="http://schemas.microsoft.com/office/powerpoint/2010/main" val="161976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75</a:t>
            </a:fld>
            <a:endParaRPr lang="en-US"/>
          </a:p>
        </p:txBody>
      </p:sp>
    </p:spTree>
    <p:extLst>
      <p:ext uri="{BB962C8B-B14F-4D97-AF65-F5344CB8AC3E}">
        <p14:creationId xmlns:p14="http://schemas.microsoft.com/office/powerpoint/2010/main" val="1646145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triangle may be culled in different tests</a:t>
            </a:r>
          </a:p>
        </p:txBody>
      </p:sp>
      <p:sp>
        <p:nvSpPr>
          <p:cNvPr id="4" name="Slide Number Placeholder 3"/>
          <p:cNvSpPr>
            <a:spLocks noGrp="1"/>
          </p:cNvSpPr>
          <p:nvPr>
            <p:ph type="sldNum" sz="quarter" idx="10"/>
          </p:nvPr>
        </p:nvSpPr>
        <p:spPr/>
        <p:txBody>
          <a:bodyPr/>
          <a:lstStyle/>
          <a:p>
            <a:fld id="{7C679D51-FDE4-4EB0-A07E-C5580D3FD456}" type="slidenum">
              <a:rPr lang="en-US" smtClean="0"/>
              <a:t>76</a:t>
            </a:fld>
            <a:endParaRPr lang="en-US"/>
          </a:p>
        </p:txBody>
      </p:sp>
    </p:spTree>
    <p:extLst>
      <p:ext uri="{BB962C8B-B14F-4D97-AF65-F5344CB8AC3E}">
        <p14:creationId xmlns:p14="http://schemas.microsoft.com/office/powerpoint/2010/main" val="1948403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77</a:t>
            </a:fld>
            <a:endParaRPr lang="en-US"/>
          </a:p>
        </p:txBody>
      </p:sp>
    </p:spTree>
    <p:extLst>
      <p:ext uri="{BB962C8B-B14F-4D97-AF65-F5344CB8AC3E}">
        <p14:creationId xmlns:p14="http://schemas.microsoft.com/office/powerpoint/2010/main" val="23234613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78</a:t>
            </a:fld>
            <a:endParaRPr lang="en-US"/>
          </a:p>
        </p:txBody>
      </p:sp>
    </p:spTree>
    <p:extLst>
      <p:ext uri="{BB962C8B-B14F-4D97-AF65-F5344CB8AC3E}">
        <p14:creationId xmlns:p14="http://schemas.microsoft.com/office/powerpoint/2010/main" val="5846262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79</a:t>
            </a:fld>
            <a:endParaRPr lang="en-US"/>
          </a:p>
        </p:txBody>
      </p:sp>
    </p:spTree>
    <p:extLst>
      <p:ext uri="{BB962C8B-B14F-4D97-AF65-F5344CB8AC3E}">
        <p14:creationId xmlns:p14="http://schemas.microsoft.com/office/powerpoint/2010/main" val="14392271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80</a:t>
            </a:fld>
            <a:endParaRPr lang="en-US"/>
          </a:p>
        </p:txBody>
      </p:sp>
    </p:spTree>
    <p:extLst>
      <p:ext uri="{BB962C8B-B14F-4D97-AF65-F5344CB8AC3E}">
        <p14:creationId xmlns:p14="http://schemas.microsoft.com/office/powerpoint/2010/main" val="18864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a:t>
            </a:fld>
            <a:endParaRPr lang="en-US"/>
          </a:p>
        </p:txBody>
      </p:sp>
    </p:spTree>
    <p:extLst>
      <p:ext uri="{BB962C8B-B14F-4D97-AF65-F5344CB8AC3E}">
        <p14:creationId xmlns:p14="http://schemas.microsoft.com/office/powerpoint/2010/main" val="2780659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81</a:t>
            </a:fld>
            <a:endParaRPr lang="en-US"/>
          </a:p>
        </p:txBody>
      </p:sp>
    </p:spTree>
    <p:extLst>
      <p:ext uri="{BB962C8B-B14F-4D97-AF65-F5344CB8AC3E}">
        <p14:creationId xmlns:p14="http://schemas.microsoft.com/office/powerpoint/2010/main" val="1082594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82</a:t>
            </a:fld>
            <a:endParaRPr lang="en-US"/>
          </a:p>
        </p:txBody>
      </p:sp>
    </p:spTree>
    <p:extLst>
      <p:ext uri="{BB962C8B-B14F-4D97-AF65-F5344CB8AC3E}">
        <p14:creationId xmlns:p14="http://schemas.microsoft.com/office/powerpoint/2010/main" val="24575960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83</a:t>
            </a:fld>
            <a:endParaRPr lang="en-US"/>
          </a:p>
        </p:txBody>
      </p:sp>
    </p:spTree>
    <p:extLst>
      <p:ext uri="{BB962C8B-B14F-4D97-AF65-F5344CB8AC3E}">
        <p14:creationId xmlns:p14="http://schemas.microsoft.com/office/powerpoint/2010/main" val="35676066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84</a:t>
            </a:fld>
            <a:endParaRPr lang="en-US"/>
          </a:p>
        </p:txBody>
      </p:sp>
    </p:spTree>
    <p:extLst>
      <p:ext uri="{BB962C8B-B14F-4D97-AF65-F5344CB8AC3E}">
        <p14:creationId xmlns:p14="http://schemas.microsoft.com/office/powerpoint/2010/main" val="2448122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85</a:t>
            </a:fld>
            <a:endParaRPr lang="en-US"/>
          </a:p>
        </p:txBody>
      </p:sp>
    </p:spTree>
    <p:extLst>
      <p:ext uri="{BB962C8B-B14F-4D97-AF65-F5344CB8AC3E}">
        <p14:creationId xmlns:p14="http://schemas.microsoft.com/office/powerpoint/2010/main" val="4212975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86</a:t>
            </a:fld>
            <a:endParaRPr lang="en-US"/>
          </a:p>
        </p:txBody>
      </p:sp>
    </p:spTree>
    <p:extLst>
      <p:ext uri="{BB962C8B-B14F-4D97-AF65-F5344CB8AC3E}">
        <p14:creationId xmlns:p14="http://schemas.microsoft.com/office/powerpoint/2010/main" val="887749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87</a:t>
            </a:fld>
            <a:endParaRPr lang="en-US"/>
          </a:p>
        </p:txBody>
      </p:sp>
    </p:spTree>
    <p:extLst>
      <p:ext uri="{BB962C8B-B14F-4D97-AF65-F5344CB8AC3E}">
        <p14:creationId xmlns:p14="http://schemas.microsoft.com/office/powerpoint/2010/main" val="19482692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88</a:t>
            </a:fld>
            <a:endParaRPr lang="en-US"/>
          </a:p>
        </p:txBody>
      </p:sp>
    </p:spTree>
    <p:extLst>
      <p:ext uri="{BB962C8B-B14F-4D97-AF65-F5344CB8AC3E}">
        <p14:creationId xmlns:p14="http://schemas.microsoft.com/office/powerpoint/2010/main" val="24236556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89</a:t>
            </a:fld>
            <a:endParaRPr lang="en-US"/>
          </a:p>
        </p:txBody>
      </p:sp>
    </p:spTree>
    <p:extLst>
      <p:ext uri="{BB962C8B-B14F-4D97-AF65-F5344CB8AC3E}">
        <p14:creationId xmlns:p14="http://schemas.microsoft.com/office/powerpoint/2010/main" val="7837813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79D51-FDE4-4EB0-A07E-C5580D3FD456}" type="slidenum">
              <a:rPr lang="en-US" smtClean="0"/>
              <a:t>90</a:t>
            </a:fld>
            <a:endParaRPr lang="en-US"/>
          </a:p>
        </p:txBody>
      </p:sp>
    </p:spTree>
    <p:extLst>
      <p:ext uri="{BB962C8B-B14F-4D97-AF65-F5344CB8AC3E}">
        <p14:creationId xmlns:p14="http://schemas.microsoft.com/office/powerpoint/2010/main" val="33627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79D51-FDE4-4EB0-A07E-C5580D3FD456}" type="slidenum">
              <a:rPr lang="en-US" smtClean="0"/>
              <a:t>9</a:t>
            </a:fld>
            <a:endParaRPr lang="en-US"/>
          </a:p>
        </p:txBody>
      </p:sp>
    </p:spTree>
    <p:extLst>
      <p:ext uri="{BB962C8B-B14F-4D97-AF65-F5344CB8AC3E}">
        <p14:creationId xmlns:p14="http://schemas.microsoft.com/office/powerpoint/2010/main" val="479376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F6ED55F-ECF3-4769-8E79-9C93B8E09352}"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221561864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ED55F-ECF3-4769-8E79-9C93B8E09352}"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3317083671"/>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ED55F-ECF3-4769-8E79-9C93B8E09352}"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150699279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711200" y="889000"/>
            <a:ext cx="10769600" cy="1041400"/>
          </a:xfrm>
          <a:prstGeom prst="rect">
            <a:avLst/>
          </a:prstGeom>
        </p:spPr>
        <p:txBody>
          <a:bodyPr/>
          <a:lstStyle/>
          <a:p>
            <a:endParaRPr lang="en-US" dirty="0"/>
          </a:p>
        </p:txBody>
      </p:sp>
      <p:sp>
        <p:nvSpPr>
          <p:cNvPr id="9" name="Content Placeholder 2"/>
          <p:cNvSpPr>
            <a:spLocks noGrp="1"/>
          </p:cNvSpPr>
          <p:nvPr>
            <p:ph sz="quarter" idx="10"/>
          </p:nvPr>
        </p:nvSpPr>
        <p:spPr>
          <a:xfrm>
            <a:off x="711200" y="2006600"/>
            <a:ext cx="10769600" cy="3657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46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ED55F-ECF3-4769-8E79-9C93B8E09352}"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341763977"/>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C4FEA9-27DA-4F09-A56F-CB9A1285DD7F}" type="datetime1">
              <a:rPr lang="en-US" smtClean="0"/>
              <a:t>1/18/2017</a:t>
            </a:fld>
            <a:endParaRPr lang="en-US"/>
          </a:p>
        </p:txBody>
      </p:sp>
      <p:sp>
        <p:nvSpPr>
          <p:cNvPr id="5" name="Footer Placeholder 4"/>
          <p:cNvSpPr>
            <a:spLocks noGrp="1"/>
          </p:cNvSpPr>
          <p:nvPr>
            <p:ph type="ftr" sz="quarter" idx="11"/>
          </p:nvPr>
        </p:nvSpPr>
        <p:spPr/>
        <p:txBody>
          <a:bodyPr/>
          <a:lstStyle/>
          <a:p>
            <a:r>
              <a:rPr lang="en-US" b="1"/>
              <a:t>Game Developers Conference Europe.</a:t>
            </a:r>
            <a:r>
              <a:rPr lang="en-US"/>
              <a:t> Cologne, Germany. 15-16 August 2016.</a:t>
            </a:r>
            <a:endParaRPr lang="en-US" dirty="0"/>
          </a:p>
        </p:txBody>
      </p:sp>
      <p:sp>
        <p:nvSpPr>
          <p:cNvPr id="6" name="Slide Number Placeholder 5"/>
          <p:cNvSpPr>
            <a:spLocks noGrp="1"/>
          </p:cNvSpPr>
          <p:nvPr>
            <p:ph type="sldNum" sz="quarter" idx="12"/>
          </p:nvPr>
        </p:nvSpPr>
        <p:spPr/>
        <p:txBody>
          <a:bodyPr/>
          <a:lstStyle/>
          <a:p>
            <a:fld id="{BE9141C8-02B9-4EDF-BF06-CD9CEB66532C}" type="slidenum">
              <a:rPr lang="en-US" smtClean="0"/>
              <a:t>‹#›</a:t>
            </a:fld>
            <a:endParaRPr lang="en-US"/>
          </a:p>
        </p:txBody>
      </p:sp>
    </p:spTree>
    <p:extLst>
      <p:ext uri="{BB962C8B-B14F-4D97-AF65-F5344CB8AC3E}">
        <p14:creationId xmlns:p14="http://schemas.microsoft.com/office/powerpoint/2010/main" val="87009081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6ED55F-ECF3-4769-8E79-9C93B8E09352}"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92183008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6ED55F-ECF3-4769-8E79-9C93B8E09352}"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2719768882"/>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6ED55F-ECF3-4769-8E79-9C93B8E09352}"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246054271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ED55F-ECF3-4769-8E79-9C93B8E09352}"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385778937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6ED55F-ECF3-4769-8E79-9C93B8E09352}"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115041469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6ED55F-ECF3-4769-8E79-9C93B8E09352}"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B75EA-DE63-4662-98CE-A8C99FF3C8DC}" type="slidenum">
              <a:rPr lang="en-US" smtClean="0"/>
              <a:t>‹#›</a:t>
            </a:fld>
            <a:endParaRPr lang="en-US"/>
          </a:p>
        </p:txBody>
      </p:sp>
    </p:spTree>
    <p:extLst>
      <p:ext uri="{BB962C8B-B14F-4D97-AF65-F5344CB8AC3E}">
        <p14:creationId xmlns:p14="http://schemas.microsoft.com/office/powerpoint/2010/main" val="1676302909"/>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ED55F-ECF3-4769-8E79-9C93B8E09352}"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B75EA-DE63-4662-98CE-A8C99FF3C8DC}" type="slidenum">
              <a:rPr lang="en-US" smtClean="0"/>
              <a:t>‹#›</a:t>
            </a:fld>
            <a:endParaRPr lang="en-US"/>
          </a:p>
        </p:txBody>
      </p:sp>
    </p:spTree>
    <p:extLst>
      <p:ext uri="{BB962C8B-B14F-4D97-AF65-F5344CB8AC3E}">
        <p14:creationId xmlns:p14="http://schemas.microsoft.com/office/powerpoint/2010/main" val="254163716"/>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55"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e.tl/FdUwRTnxp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customXml" Target="../../customXml/item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hyperlink" Target="http://www.frostbite.com/2016/03/optimizing-the-graphics-pipeline-with-compute/" TargetMode="External"/><Relationship Id="rId3" Type="http://schemas.openxmlformats.org/officeDocument/2006/relationships/hyperlink" Target="http://jcgt.org/published/0002/02/04" TargetMode="External"/><Relationship Id="rId7" Type="http://schemas.openxmlformats.org/officeDocument/2006/relationships/hyperlink" Target="http://cg.ivd.kit.edu/publications/2015/dais/DAIS.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hyperlink" Target="http://www.cs.unc.edu/~olano/papers/2dh-tri/2dh-tri.pdf" TargetMode="External"/><Relationship Id="rId5" Type="http://schemas.openxmlformats.org/officeDocument/2006/relationships/hyperlink" Target="http://halo.bungie.net/news/content.aspx?link=Siggraph_09" TargetMode="External"/><Relationship Id="rId4" Type="http://schemas.openxmlformats.org/officeDocument/2006/relationships/hyperlink" Target="http://gpuopen.com/gaming-product/geometryfx/"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txBox="1">
            <a:spLocks/>
          </p:cNvSpPr>
          <p:nvPr/>
        </p:nvSpPr>
        <p:spPr bwMode="auto">
          <a:xfrm>
            <a:off x="2362200" y="2282826"/>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dirty="0"/>
              <a:t>The filtered and Culled</a:t>
            </a:r>
            <a:br>
              <a:rPr lang="en-US" altLang="en-US" sz="4400" dirty="0"/>
            </a:br>
            <a:r>
              <a:rPr lang="en-US" altLang="en-US" sz="4400" dirty="0"/>
              <a:t>Visibility Buffer</a:t>
            </a:r>
          </a:p>
        </p:txBody>
      </p:sp>
      <p:sp>
        <p:nvSpPr>
          <p:cNvPr id="4099" name="Subtitle 2"/>
          <p:cNvSpPr txBox="1">
            <a:spLocks/>
          </p:cNvSpPr>
          <p:nvPr/>
        </p:nvSpPr>
        <p:spPr bwMode="auto">
          <a:xfrm>
            <a:off x="3048000" y="40386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dirty="0">
                <a:solidFill>
                  <a:srgbClr val="898989"/>
                </a:solidFill>
              </a:rPr>
              <a:t>Wolfgang Engel</a:t>
            </a:r>
          </a:p>
          <a:p>
            <a:pPr algn="ctr" eaLnBrk="1" hangingPunct="1">
              <a:buFont typeface="Arial" panose="020B0604020202020204" pitchFamily="34" charset="0"/>
              <a:buNone/>
            </a:pPr>
            <a:r>
              <a:rPr lang="en-US" altLang="en-US" sz="2400" dirty="0">
                <a:solidFill>
                  <a:srgbClr val="898989"/>
                </a:solidFill>
              </a:rPr>
              <a:t>Confetti </a:t>
            </a:r>
          </a:p>
          <a:p>
            <a:pPr algn="ctr" eaLnBrk="1" hangingPunct="1">
              <a:buFont typeface="Arial" panose="020B0604020202020204" pitchFamily="34" charset="0"/>
              <a:buNone/>
            </a:pPr>
            <a:r>
              <a:rPr lang="en-US" altLang="en-US" sz="2400" dirty="0" smtClean="0">
                <a:solidFill>
                  <a:srgbClr val="898989"/>
                </a:solidFill>
              </a:rPr>
              <a:t>January 18</a:t>
            </a:r>
            <a:r>
              <a:rPr lang="en-US" altLang="en-US" sz="2400" baseline="30000" dirty="0" smtClean="0">
                <a:solidFill>
                  <a:srgbClr val="898989"/>
                </a:solidFill>
              </a:rPr>
              <a:t>th</a:t>
            </a:r>
            <a:r>
              <a:rPr lang="en-US" altLang="en-US" sz="2400" dirty="0" smtClean="0">
                <a:solidFill>
                  <a:srgbClr val="898989"/>
                </a:solidFill>
              </a:rPr>
              <a:t>, 2017</a:t>
            </a:r>
            <a:endParaRPr lang="en-US" altLang="en-US" sz="2400" dirty="0">
              <a:solidFill>
                <a:srgbClr val="898989"/>
              </a:solidFill>
            </a:endParaRPr>
          </a:p>
        </p:txBody>
      </p:sp>
    </p:spTree>
    <p:extLst>
      <p:ext uri="{BB962C8B-B14F-4D97-AF65-F5344CB8AC3E}">
        <p14:creationId xmlns:p14="http://schemas.microsoft.com/office/powerpoint/2010/main" val="2521343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High-Level View</a:t>
            </a:r>
            <a:endParaRPr lang="en-US" sz="4000" noProof="0" dirty="0"/>
          </a:p>
        </p:txBody>
      </p:sp>
      <p:sp>
        <p:nvSpPr>
          <p:cNvPr id="23" name="TextBox 3"/>
          <p:cNvSpPr txBox="1">
            <a:spLocks noChangeArrowheads="1"/>
          </p:cNvSpPr>
          <p:nvPr/>
        </p:nvSpPr>
        <p:spPr bwMode="auto">
          <a:xfrm>
            <a:off x="381000" y="1709059"/>
            <a:ext cx="445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Visibility Buffer (similar to [Burns][</a:t>
            </a:r>
            <a:r>
              <a:rPr lang="en-US" altLang="en-US" dirty="0" err="1"/>
              <a:t>Schied</a:t>
            </a:r>
            <a:r>
              <a:rPr lang="en-US" altLang="en-US" dirty="0"/>
              <a:t>])</a:t>
            </a:r>
          </a:p>
        </p:txBody>
      </p:sp>
      <p:sp>
        <p:nvSpPr>
          <p:cNvPr id="24" name="Rectangle 3"/>
          <p:cNvSpPr>
            <a:spLocks noChangeArrowheads="1"/>
          </p:cNvSpPr>
          <p:nvPr/>
        </p:nvSpPr>
        <p:spPr bwMode="auto">
          <a:xfrm>
            <a:off x="4996540" y="2688773"/>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Depth Buffer</a:t>
            </a:r>
          </a:p>
        </p:txBody>
      </p:sp>
      <p:sp>
        <p:nvSpPr>
          <p:cNvPr id="25" name="Rectangle 4"/>
          <p:cNvSpPr>
            <a:spLocks noChangeArrowheads="1"/>
          </p:cNvSpPr>
          <p:nvPr/>
        </p:nvSpPr>
        <p:spPr bwMode="auto">
          <a:xfrm>
            <a:off x="6880302" y="3352800"/>
            <a:ext cx="2096550" cy="17417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Calibri" panose="020F0502020204030204" pitchFamily="34" charset="0"/>
              </a:rPr>
              <a:t>Vertex </a:t>
            </a:r>
            <a:r>
              <a:rPr lang="en-US" altLang="en-US" dirty="0" smtClean="0">
                <a:latin typeface="Calibri" panose="020F0502020204030204" pitchFamily="34" charset="0"/>
              </a:rPr>
              <a:t>/ Index Buffer</a:t>
            </a:r>
            <a:endParaRPr lang="en-US" altLang="en-US" dirty="0">
              <a:latin typeface="Calibri" panose="020F0502020204030204" pitchFamily="34" charset="0"/>
            </a:endParaRPr>
          </a:p>
        </p:txBody>
      </p:sp>
      <p:cxnSp>
        <p:nvCxnSpPr>
          <p:cNvPr id="31" name="AutoShape 16"/>
          <p:cNvCxnSpPr>
            <a:cxnSpLocks noChangeShapeType="1"/>
            <a:stCxn id="24" idx="2"/>
            <a:endCxn id="25" idx="0"/>
          </p:cNvCxnSpPr>
          <p:nvPr/>
        </p:nvCxnSpPr>
        <p:spPr bwMode="auto">
          <a:xfrm rot="5400000" flipH="1" flipV="1">
            <a:off x="6718371" y="2316768"/>
            <a:ext cx="174173" cy="2246237"/>
          </a:xfrm>
          <a:prstGeom prst="bentConnector5">
            <a:avLst>
              <a:gd name="adj1" fmla="val -131249"/>
              <a:gd name="adj2" fmla="val 41932"/>
              <a:gd name="adj3" fmla="val 231249"/>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3" name="Rectangle 18"/>
          <p:cNvSpPr>
            <a:spLocks noChangeArrowheads="1"/>
          </p:cNvSpPr>
          <p:nvPr/>
        </p:nvSpPr>
        <p:spPr bwMode="auto">
          <a:xfrm>
            <a:off x="3265941" y="2688773"/>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Calibri" panose="020F0502020204030204" pitchFamily="34" charset="0"/>
              </a:rPr>
              <a:t>Visibility</a:t>
            </a:r>
          </a:p>
        </p:txBody>
      </p:sp>
      <p:cxnSp>
        <p:nvCxnSpPr>
          <p:cNvPr id="44" name="AutoShape 16"/>
          <p:cNvCxnSpPr>
            <a:cxnSpLocks noChangeShapeType="1"/>
            <a:stCxn id="24" idx="2"/>
            <a:endCxn id="20" idx="0"/>
          </p:cNvCxnSpPr>
          <p:nvPr/>
        </p:nvCxnSpPr>
        <p:spPr bwMode="auto">
          <a:xfrm rot="5400000">
            <a:off x="5008637" y="3634086"/>
            <a:ext cx="780816" cy="566591"/>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7" name="AutoShape 22"/>
          <p:cNvCxnSpPr>
            <a:cxnSpLocks noChangeShapeType="1"/>
            <a:stCxn id="33" idx="2"/>
            <a:endCxn id="20" idx="0"/>
          </p:cNvCxnSpPr>
          <p:nvPr/>
        </p:nvCxnSpPr>
        <p:spPr bwMode="auto">
          <a:xfrm rot="16200000" flipH="1">
            <a:off x="4143337" y="3335377"/>
            <a:ext cx="780816" cy="1164008"/>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6" name="TextBox 5"/>
          <p:cNvSpPr txBox="1"/>
          <p:nvPr/>
        </p:nvSpPr>
        <p:spPr>
          <a:xfrm>
            <a:off x="6977864" y="2937303"/>
            <a:ext cx="1717137" cy="415498"/>
          </a:xfrm>
          <a:prstGeom prst="rect">
            <a:avLst/>
          </a:prstGeom>
          <a:noFill/>
        </p:spPr>
        <p:txBody>
          <a:bodyPr wrap="none" rtlCol="0">
            <a:spAutoFit/>
          </a:bodyPr>
          <a:lstStyle/>
          <a:p>
            <a:r>
              <a:rPr lang="en-US" sz="1050" dirty="0"/>
              <a:t>Vertex Buffer holds opaque </a:t>
            </a:r>
            <a:br>
              <a:rPr lang="en-US" sz="1050" dirty="0"/>
            </a:br>
            <a:r>
              <a:rPr lang="en-US" sz="1050" dirty="0"/>
              <a:t>and transparent objects</a:t>
            </a:r>
          </a:p>
        </p:txBody>
      </p:sp>
      <p:sp>
        <p:nvSpPr>
          <p:cNvPr id="20" name="Rectangle 4"/>
          <p:cNvSpPr>
            <a:spLocks noChangeArrowheads="1"/>
          </p:cNvSpPr>
          <p:nvPr/>
        </p:nvSpPr>
        <p:spPr bwMode="auto">
          <a:xfrm>
            <a:off x="4429949" y="430778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Calibri" panose="020F0502020204030204" pitchFamily="34" charset="0"/>
              </a:rPr>
              <a:t>Lighting</a:t>
            </a:r>
          </a:p>
        </p:txBody>
      </p:sp>
      <p:cxnSp>
        <p:nvCxnSpPr>
          <p:cNvPr id="26" name="AutoShape 16"/>
          <p:cNvCxnSpPr>
            <a:cxnSpLocks noChangeShapeType="1"/>
            <a:stCxn id="25" idx="2"/>
            <a:endCxn id="20" idx="0"/>
          </p:cNvCxnSpPr>
          <p:nvPr/>
        </p:nvCxnSpPr>
        <p:spPr bwMode="auto">
          <a:xfrm rot="5400000">
            <a:off x="6131755" y="2510966"/>
            <a:ext cx="780817" cy="2812828"/>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21" name="Rectangle 6"/>
          <p:cNvSpPr>
            <a:spLocks noChangeArrowheads="1"/>
          </p:cNvSpPr>
          <p:nvPr/>
        </p:nvSpPr>
        <p:spPr bwMode="auto">
          <a:xfrm>
            <a:off x="9734096" y="5366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Forward </a:t>
            </a:r>
            <a:br>
              <a:rPr lang="en-US" altLang="en-US">
                <a:latin typeface="Calibri" panose="020F0502020204030204" pitchFamily="34" charset="0"/>
              </a:rPr>
            </a:br>
            <a:r>
              <a:rPr lang="en-US" altLang="en-US">
                <a:latin typeface="Calibri" panose="020F0502020204030204" pitchFamily="34" charset="0"/>
              </a:rPr>
              <a:t>Rendering</a:t>
            </a:r>
          </a:p>
        </p:txBody>
      </p:sp>
      <p:sp>
        <p:nvSpPr>
          <p:cNvPr id="22" name="Text Box 10"/>
          <p:cNvSpPr txBox="1">
            <a:spLocks noChangeArrowheads="1"/>
          </p:cNvSpPr>
          <p:nvPr/>
        </p:nvSpPr>
        <p:spPr bwMode="auto">
          <a:xfrm>
            <a:off x="9092586" y="3732714"/>
            <a:ext cx="2032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alibri" panose="020F0502020204030204" pitchFamily="34" charset="0"/>
              </a:rPr>
              <a:t>Transparent objects</a:t>
            </a:r>
          </a:p>
        </p:txBody>
      </p:sp>
      <p:cxnSp>
        <p:nvCxnSpPr>
          <p:cNvPr id="32" name="AutoShape 13"/>
          <p:cNvCxnSpPr>
            <a:cxnSpLocks noChangeShapeType="1"/>
            <a:stCxn id="25" idx="2"/>
            <a:endCxn id="21" idx="0"/>
          </p:cNvCxnSpPr>
          <p:nvPr/>
        </p:nvCxnSpPr>
        <p:spPr bwMode="auto">
          <a:xfrm rot="16200000" flipH="1">
            <a:off x="8254393" y="3201155"/>
            <a:ext cx="1839687" cy="2491319"/>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37" name="Text Box 23"/>
          <p:cNvSpPr txBox="1">
            <a:spLocks noChangeArrowheads="1"/>
          </p:cNvSpPr>
          <p:nvPr/>
        </p:nvSpPr>
        <p:spPr bwMode="auto">
          <a:xfrm>
            <a:off x="10706447" y="5145989"/>
            <a:ext cx="13388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latin typeface="Calibri" panose="020F0502020204030204" pitchFamily="34" charset="0"/>
              </a:rPr>
              <a:t>Sort Back-To-Front</a:t>
            </a:r>
          </a:p>
        </p:txBody>
      </p:sp>
      <p:sp>
        <p:nvSpPr>
          <p:cNvPr id="3" name="TextBox 2"/>
          <p:cNvSpPr txBox="1"/>
          <p:nvPr/>
        </p:nvSpPr>
        <p:spPr>
          <a:xfrm>
            <a:off x="1390647" y="2784707"/>
            <a:ext cx="1837362" cy="830997"/>
          </a:xfrm>
          <a:prstGeom prst="rect">
            <a:avLst/>
          </a:prstGeom>
          <a:noFill/>
        </p:spPr>
        <p:txBody>
          <a:bodyPr wrap="none" rtlCol="0">
            <a:spAutoFit/>
          </a:bodyPr>
          <a:lstStyle/>
          <a:p>
            <a:r>
              <a:rPr lang="en-US" altLang="en-US" sz="1200" dirty="0">
                <a:latin typeface="Calibri" panose="020F0502020204030204" pitchFamily="34" charset="0"/>
              </a:rPr>
              <a:t>Encodes </a:t>
            </a:r>
            <a:br>
              <a:rPr lang="en-US" altLang="en-US" sz="1200" dirty="0">
                <a:latin typeface="Calibri" panose="020F0502020204030204" pitchFamily="34" charset="0"/>
              </a:rPr>
            </a:br>
            <a:r>
              <a:rPr lang="en-US" altLang="en-US" sz="1200" dirty="0">
                <a:latin typeface="Calibri" panose="020F0502020204030204" pitchFamily="34" charset="0"/>
              </a:rPr>
              <a:t>- 1 bit alpha-mask</a:t>
            </a:r>
          </a:p>
          <a:p>
            <a:r>
              <a:rPr lang="en-US" altLang="en-US" sz="1200" dirty="0">
                <a:latin typeface="Calibri" panose="020F0502020204030204" pitchFamily="34" charset="0"/>
              </a:rPr>
              <a:t>- 8-bit </a:t>
            </a:r>
            <a:r>
              <a:rPr lang="en-US" altLang="en-US" sz="1200" dirty="0" err="1">
                <a:latin typeface="Calibri" panose="020F0502020204030204" pitchFamily="34" charset="0"/>
              </a:rPr>
              <a:t>drawID</a:t>
            </a:r>
            <a:endParaRPr lang="en-US" altLang="en-US" sz="1200" dirty="0">
              <a:latin typeface="Calibri" panose="020F0502020204030204" pitchFamily="34" charset="0"/>
            </a:endParaRPr>
          </a:p>
          <a:p>
            <a:r>
              <a:rPr lang="en-US" altLang="en-US" sz="1200" dirty="0">
                <a:latin typeface="Calibri" panose="020F0502020204030204" pitchFamily="34" charset="0"/>
              </a:rPr>
              <a:t>- 23-bit </a:t>
            </a:r>
            <a:r>
              <a:rPr lang="en-US" altLang="en-US" sz="1200" dirty="0" err="1">
                <a:latin typeface="Calibri" panose="020F0502020204030204" pitchFamily="34" charset="0"/>
              </a:rPr>
              <a:t>triangleID</a:t>
            </a:r>
            <a:r>
              <a:rPr lang="en-US" altLang="en-US" sz="1200" dirty="0">
                <a:latin typeface="Calibri" panose="020F0502020204030204" pitchFamily="34" charset="0"/>
              </a:rPr>
              <a:t> / </a:t>
            </a:r>
            <a:r>
              <a:rPr lang="en-US" altLang="en-US" sz="1200" dirty="0" err="1">
                <a:latin typeface="Calibri" panose="020F0502020204030204" pitchFamily="34" charset="0"/>
              </a:rPr>
              <a:t>primID</a:t>
            </a:r>
            <a:endParaRPr lang="en-US" altLang="en-US" sz="1200" dirty="0">
              <a:latin typeface="Calibri" panose="020F0502020204030204" pitchFamily="34" charset="0"/>
            </a:endParaRPr>
          </a:p>
        </p:txBody>
      </p:sp>
      <p:sp>
        <p:nvSpPr>
          <p:cNvPr id="38" name="TextBox 37"/>
          <p:cNvSpPr txBox="1"/>
          <p:nvPr/>
        </p:nvSpPr>
        <p:spPr>
          <a:xfrm>
            <a:off x="3244496" y="2687990"/>
            <a:ext cx="566181" cy="253916"/>
          </a:xfrm>
          <a:prstGeom prst="rect">
            <a:avLst/>
          </a:prstGeom>
          <a:noFill/>
        </p:spPr>
        <p:txBody>
          <a:bodyPr wrap="none" rtlCol="0">
            <a:spAutoFit/>
          </a:bodyPr>
          <a:lstStyle/>
          <a:p>
            <a:r>
              <a:rPr lang="en-US" sz="1050" dirty="0"/>
              <a:t>8:8:8:8</a:t>
            </a:r>
          </a:p>
        </p:txBody>
      </p:sp>
    </p:spTree>
    <p:extLst>
      <p:ext uri="{BB962C8B-B14F-4D97-AF65-F5344CB8AC3E}">
        <p14:creationId xmlns:p14="http://schemas.microsoft.com/office/powerpoint/2010/main" val="3205729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Visibility Buffer PC 1080p – Memory</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840883458"/>
              </p:ext>
            </p:extLst>
          </p:nvPr>
        </p:nvGraphicFramePr>
        <p:xfrm>
          <a:off x="453569" y="1658663"/>
          <a:ext cx="10638973" cy="3754120"/>
        </p:xfrm>
        <a:graphic>
          <a:graphicData uri="http://schemas.openxmlformats.org/drawingml/2006/table">
            <a:tbl>
              <a:tblPr firstRow="1" bandRow="1">
                <a:tableStyleId>{5C22544A-7EE6-4342-B048-85BDC9FD1C3A}</a:tableStyleId>
              </a:tblPr>
              <a:tblGrid>
                <a:gridCol w="2202545">
                  <a:extLst>
                    <a:ext uri="{9D8B030D-6E8A-4147-A177-3AD203B41FA5}">
                      <a16:colId xmlns="" xmlns:a16="http://schemas.microsoft.com/office/drawing/2014/main" val="20000"/>
                    </a:ext>
                  </a:extLst>
                </a:gridCol>
                <a:gridCol w="4615543">
                  <a:extLst>
                    <a:ext uri="{9D8B030D-6E8A-4147-A177-3AD203B41FA5}">
                      <a16:colId xmlns="" xmlns:a16="http://schemas.microsoft.com/office/drawing/2014/main" val="20001"/>
                    </a:ext>
                  </a:extLst>
                </a:gridCol>
                <a:gridCol w="1273628">
                  <a:extLst>
                    <a:ext uri="{9D8B030D-6E8A-4147-A177-3AD203B41FA5}">
                      <a16:colId xmlns="" xmlns:a16="http://schemas.microsoft.com/office/drawing/2014/main" val="20002"/>
                    </a:ext>
                  </a:extLst>
                </a:gridCol>
                <a:gridCol w="1273629">
                  <a:extLst>
                    <a:ext uri="{9D8B030D-6E8A-4147-A177-3AD203B41FA5}">
                      <a16:colId xmlns="" xmlns:a16="http://schemas.microsoft.com/office/drawing/2014/main" val="20003"/>
                    </a:ext>
                  </a:extLst>
                </a:gridCol>
                <a:gridCol w="1273628">
                  <a:extLst>
                    <a:ext uri="{9D8B030D-6E8A-4147-A177-3AD203B41FA5}">
                      <a16:colId xmlns="" xmlns:a16="http://schemas.microsoft.com/office/drawing/2014/main" val="20004"/>
                    </a:ext>
                  </a:extLst>
                </a:gridCol>
              </a:tblGrid>
              <a:tr h="370840">
                <a:tc>
                  <a:txBody>
                    <a:bodyPr/>
                    <a:lstStyle/>
                    <a:p>
                      <a:r>
                        <a:rPr lang="en-US" sz="1200" dirty="0">
                          <a:latin typeface="+mn-lt"/>
                        </a:rPr>
                        <a:t>Memory</a:t>
                      </a:r>
                    </a:p>
                  </a:txBody>
                  <a:tcPr/>
                </a:tc>
                <a:tc>
                  <a:txBody>
                    <a:bodyPr/>
                    <a:lstStyle/>
                    <a:p>
                      <a:r>
                        <a:rPr lang="en-US" sz="1200" dirty="0">
                          <a:latin typeface="+mn-lt"/>
                        </a:rPr>
                        <a:t>Description</a:t>
                      </a:r>
                    </a:p>
                  </a:txBody>
                  <a:tcPr/>
                </a:tc>
                <a:tc>
                  <a:txBody>
                    <a:bodyPr/>
                    <a:lstStyle/>
                    <a:p>
                      <a:r>
                        <a:rPr lang="en-US" sz="1200" dirty="0" err="1">
                          <a:latin typeface="+mn-lt"/>
                        </a:rPr>
                        <a:t>NoMSAA</a:t>
                      </a:r>
                      <a:endParaRPr lang="en-US" sz="1200" dirty="0">
                        <a:latin typeface="+mn-lt"/>
                      </a:endParaRPr>
                    </a:p>
                  </a:txBody>
                  <a:tcPr/>
                </a:tc>
                <a:tc>
                  <a:txBody>
                    <a:bodyPr/>
                    <a:lstStyle/>
                    <a:p>
                      <a:r>
                        <a:rPr lang="en-US" sz="1200" dirty="0">
                          <a:latin typeface="+mn-lt"/>
                        </a:rPr>
                        <a:t>2xMSAA</a:t>
                      </a:r>
                    </a:p>
                  </a:txBody>
                  <a:tcPr/>
                </a:tc>
                <a:tc>
                  <a:txBody>
                    <a:bodyPr/>
                    <a:lstStyle/>
                    <a:p>
                      <a:r>
                        <a:rPr lang="en-US" sz="1200" dirty="0">
                          <a:latin typeface="+mn-lt"/>
                        </a:rPr>
                        <a:t>4xMSAA</a:t>
                      </a:r>
                    </a:p>
                  </a:txBody>
                  <a:tcPr/>
                </a:tc>
                <a:extLst>
                  <a:ext uri="{0D108BD9-81ED-4DB2-BD59-A6C34878D82A}">
                    <a16:rowId xmlns="" xmlns:a16="http://schemas.microsoft.com/office/drawing/2014/main" val="10000"/>
                  </a:ext>
                </a:extLst>
              </a:tr>
              <a:tr h="370840">
                <a:tc>
                  <a:txBody>
                    <a:bodyPr/>
                    <a:lstStyle/>
                    <a:p>
                      <a:r>
                        <a:rPr lang="en-US" sz="1200" dirty="0"/>
                        <a:t>Visibility Buffer </a:t>
                      </a:r>
                    </a:p>
                  </a:txBody>
                  <a:tcPr/>
                </a:tc>
                <a:tc>
                  <a:txBody>
                    <a:bodyPr/>
                    <a:lstStyle/>
                    <a:p>
                      <a:r>
                        <a:rPr lang="en-US" sz="1200" dirty="0"/>
                        <a:t>keeps address of each triangle in 32-bit per pixel</a:t>
                      </a:r>
                      <a:br>
                        <a:rPr lang="en-US" sz="1200" dirty="0"/>
                      </a:br>
                      <a:r>
                        <a:rPr lang="en-US" sz="1200" dirty="0"/>
                        <a:t>4 bytes * 1920 * 1080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2"/>
                  </a:ext>
                </a:extLst>
              </a:tr>
              <a:tr h="0">
                <a:tc>
                  <a:txBody>
                    <a:bodyPr/>
                    <a:lstStyle/>
                    <a:p>
                      <a:r>
                        <a:rPr lang="en-US" sz="1200" baseline="0" dirty="0"/>
                        <a:t>Depth Buffer </a:t>
                      </a:r>
                      <a:endParaRPr lang="en-US" sz="1200" dirty="0"/>
                    </a:p>
                  </a:txBody>
                  <a:tcPr/>
                </a:tc>
                <a:tc>
                  <a:txBody>
                    <a:bodyPr/>
                    <a:lstStyle/>
                    <a:p>
                      <a:r>
                        <a:rPr lang="en-US" sz="1200" baseline="0" dirty="0"/>
                        <a:t>4 byte * 1920 * 1080 </a:t>
                      </a:r>
                      <a:endParaRPr lang="en-US" sz="1200" dirty="0"/>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3"/>
                  </a:ext>
                </a:extLst>
              </a:tr>
              <a:tr h="212090">
                <a:tc>
                  <a:txBody>
                    <a:bodyPr/>
                    <a:lstStyle/>
                    <a:p>
                      <a:r>
                        <a:rPr lang="en-US" sz="1200" baseline="0" dirty="0"/>
                        <a:t>Hierarchical Z</a:t>
                      </a:r>
                      <a:endParaRPr lang="en-US" sz="1200" dirty="0"/>
                    </a:p>
                  </a:txBody>
                  <a:tcPr/>
                </a:tc>
                <a:tc>
                  <a:txBody>
                    <a:bodyPr/>
                    <a:lstStyle/>
                    <a:p>
                      <a:r>
                        <a:rPr lang="en-US" sz="1200" baseline="0" dirty="0"/>
                        <a:t>4 byte * 1920 * 1080 * 1/64</a:t>
                      </a:r>
                      <a:endParaRPr lang="en-US" sz="1200" dirty="0"/>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0.12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a:latin typeface="+mn-lt"/>
                        </a:rPr>
                        <a:t>-</a:t>
                      </a:r>
                      <a:endParaRPr lang="en-US" sz="1200" dirty="0">
                        <a:latin typeface="+mn-lt"/>
                      </a:endParaRPr>
                    </a:p>
                  </a:txBody>
                  <a:tcPr/>
                </a:tc>
                <a:extLst>
                  <a:ext uri="{0D108BD9-81ED-4DB2-BD59-A6C34878D82A}">
                    <a16:rowId xmlns="" xmlns:a16="http://schemas.microsoft.com/office/drawing/2014/main" val="10005"/>
                  </a:ext>
                </a:extLst>
              </a:tr>
              <a:tr h="119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mn-lt"/>
                        </a:rPr>
                        <a:t>Vertex Buffer</a:t>
                      </a:r>
                      <a:endParaRPr lang="en-US" sz="1200" dirty="0">
                        <a:latin typeface="+mn-lt"/>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rPr>
                        <a:t>28 bytes per vertex + padding</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a:latin typeface="+mn-lt"/>
                          <a:cs typeface="Courier New" panose="02070309020205020404" pitchFamily="49" charset="0"/>
                        </a:rPr>
                        <a:t>float3 position;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normal;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tangent;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a:t>
                      </a:r>
                      <a:r>
                        <a:rPr lang="en-US" sz="1200" baseline="0" noProof="0" dirty="0" err="1">
                          <a:latin typeface="+mn-lt"/>
                          <a:cs typeface="Courier New" panose="02070309020205020404" pitchFamily="49" charset="0"/>
                        </a:rPr>
                        <a:t>texCoord</a:t>
                      </a:r>
                      <a:r>
                        <a:rPr lang="en-US" sz="1200" baseline="0" noProof="0" dirty="0">
                          <a:latin typeface="+mn-lt"/>
                          <a:cs typeface="Courier New" panose="02070309020205020404"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a:t>
                      </a:r>
                      <a:r>
                        <a:rPr lang="en-US" sz="1200" baseline="0" noProof="0" dirty="0" err="1">
                          <a:latin typeface="+mn-lt"/>
                          <a:cs typeface="Courier New" panose="02070309020205020404" pitchFamily="49" charset="0"/>
                        </a:rPr>
                        <a:t>materialID</a:t>
                      </a:r>
                      <a:r>
                        <a:rPr lang="en-US" sz="1200" baseline="0" noProof="0" dirty="0">
                          <a:latin typeface="+mn-lt"/>
                          <a:cs typeface="Courier New" panose="02070309020205020404"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pad; // to align to 128 bits – 32 byte for NVIDIA</a:t>
                      </a:r>
                      <a:br>
                        <a:rPr lang="en-US" sz="1200" baseline="0" noProof="0" dirty="0">
                          <a:latin typeface="+mn-lt"/>
                          <a:cs typeface="Courier New" panose="02070309020205020404" pitchFamily="49" charset="0"/>
                        </a:rPr>
                      </a:br>
                      <a:r>
                        <a:rPr lang="en-US" sz="1200" baseline="0" noProof="0" dirty="0">
                          <a:latin typeface="+mn-lt"/>
                          <a:cs typeface="Courier New" panose="02070309020205020404" pitchFamily="49" charset="0"/>
                        </a:rPr>
                        <a:t>Does not increase with resolution.</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extLst>
                  <a:ext uri="{0D108BD9-81ED-4DB2-BD59-A6C34878D82A}">
                    <a16:rowId xmlns="" xmlns:a16="http://schemas.microsoft.com/office/drawing/2014/main" val="10006"/>
                  </a:ext>
                </a:extLst>
              </a:tr>
              <a:tr h="0">
                <a:tc>
                  <a:txBody>
                    <a:bodyPr/>
                    <a:lstStyle/>
                    <a:p>
                      <a:r>
                        <a:rPr lang="en-US" sz="1200" dirty="0">
                          <a:latin typeface="+mn-lt"/>
                        </a:rPr>
                        <a:t>Textures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a:latin typeface="+mn-lt"/>
                        <a:cs typeface="Courier New" panose="02070309020205020404" pitchFamily="49" charset="0"/>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21*</a:t>
                      </a:r>
                      <a:r>
                        <a:rPr lang="en-US" sz="1200" baseline="0" dirty="0">
                          <a:latin typeface="+mn-lt"/>
                        </a:rPr>
                        <a:t> MB</a:t>
                      </a: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7"/>
                  </a:ext>
                </a:extLst>
              </a:tr>
              <a:tr h="137160">
                <a:tc>
                  <a:txBody>
                    <a:bodyPr/>
                    <a:lstStyle/>
                    <a:p>
                      <a:endParaRPr lang="en-US" sz="1200" dirty="0">
                        <a:latin typeface="+mn-lt"/>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a:latin typeface="+mn-lt"/>
                          <a:cs typeface="Courier New" panose="02070309020205020404" pitchFamily="49" charset="0"/>
                        </a:rPr>
                        <a:t>Draw arguments, Uniform, Descriptors etc.</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4"/>
                  </a:ext>
                </a:extLst>
              </a:tr>
              <a:tr h="185420">
                <a:tc>
                  <a:txBody>
                    <a:bodyPr/>
                    <a:lstStyle/>
                    <a:p>
                      <a:r>
                        <a:rPr lang="en-US" sz="1200" dirty="0">
                          <a:solidFill>
                            <a:schemeClr val="tx1"/>
                          </a:solidFill>
                          <a:latin typeface="+mn-lt"/>
                        </a:rPr>
                        <a:t>Overall</a:t>
                      </a:r>
                    </a:p>
                  </a:txBody>
                  <a:tcPr>
                    <a:solidFill>
                      <a:schemeClr val="bg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38.80*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54.60*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86.20*</a:t>
                      </a:r>
                      <a:r>
                        <a:rPr lang="en-US" sz="1200" baseline="0" dirty="0">
                          <a:solidFill>
                            <a:schemeClr val="tx1"/>
                          </a:solidFill>
                          <a:latin typeface="+mn-lt"/>
                        </a:rPr>
                        <a:t> MB</a:t>
                      </a:r>
                      <a:endParaRPr lang="en-US" sz="1200" dirty="0">
                        <a:solidFill>
                          <a:schemeClr val="tx1"/>
                        </a:solidFill>
                        <a:latin typeface="+mn-lt"/>
                      </a:endParaRPr>
                    </a:p>
                  </a:txBody>
                  <a:tcPr>
                    <a:solidFill>
                      <a:schemeClr val="bg1">
                        <a:lumMod val="60000"/>
                        <a:lumOff val="40000"/>
                      </a:schemeClr>
                    </a:solidFill>
                  </a:tcPr>
                </a:tc>
                <a:extLst>
                  <a:ext uri="{0D108BD9-81ED-4DB2-BD59-A6C34878D82A}">
                    <a16:rowId xmlns="" xmlns:a16="http://schemas.microsoft.com/office/drawing/2014/main" val="10009"/>
                  </a:ext>
                </a:extLst>
              </a:tr>
            </a:tbl>
          </a:graphicData>
        </a:graphic>
      </p:graphicFrame>
      <p:sp>
        <p:nvSpPr>
          <p:cNvPr id="7" name="TextBox 6"/>
          <p:cNvSpPr txBox="1"/>
          <p:nvPr/>
        </p:nvSpPr>
        <p:spPr>
          <a:xfrm>
            <a:off x="453569" y="5434193"/>
            <a:ext cx="2549096" cy="261610"/>
          </a:xfrm>
          <a:prstGeom prst="rect">
            <a:avLst/>
          </a:prstGeom>
          <a:noFill/>
        </p:spPr>
        <p:txBody>
          <a:bodyPr wrap="none" rtlCol="0">
            <a:spAutoFit/>
          </a:bodyPr>
          <a:lstStyle/>
          <a:p>
            <a:r>
              <a:rPr lang="en-US" sz="1100" dirty="0"/>
              <a:t>* rough estimate; driver might increase it</a:t>
            </a:r>
          </a:p>
        </p:txBody>
      </p:sp>
    </p:spTree>
    <p:extLst>
      <p:ext uri="{BB962C8B-B14F-4D97-AF65-F5344CB8AC3E}">
        <p14:creationId xmlns:p14="http://schemas.microsoft.com/office/powerpoint/2010/main" val="162086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G-Buffer PC 1080p – Memory</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555047813"/>
              </p:ext>
            </p:extLst>
          </p:nvPr>
        </p:nvGraphicFramePr>
        <p:xfrm>
          <a:off x="453569" y="1658663"/>
          <a:ext cx="10638973" cy="2661920"/>
        </p:xfrm>
        <a:graphic>
          <a:graphicData uri="http://schemas.openxmlformats.org/drawingml/2006/table">
            <a:tbl>
              <a:tblPr firstRow="1" bandRow="1">
                <a:tableStyleId>{5C22544A-7EE6-4342-B048-85BDC9FD1C3A}</a:tableStyleId>
              </a:tblPr>
              <a:tblGrid>
                <a:gridCol w="2202545">
                  <a:extLst>
                    <a:ext uri="{9D8B030D-6E8A-4147-A177-3AD203B41FA5}">
                      <a16:colId xmlns="" xmlns:a16="http://schemas.microsoft.com/office/drawing/2014/main" val="20000"/>
                    </a:ext>
                  </a:extLst>
                </a:gridCol>
                <a:gridCol w="4615543">
                  <a:extLst>
                    <a:ext uri="{9D8B030D-6E8A-4147-A177-3AD203B41FA5}">
                      <a16:colId xmlns="" xmlns:a16="http://schemas.microsoft.com/office/drawing/2014/main" val="20001"/>
                    </a:ext>
                  </a:extLst>
                </a:gridCol>
                <a:gridCol w="1273628">
                  <a:extLst>
                    <a:ext uri="{9D8B030D-6E8A-4147-A177-3AD203B41FA5}">
                      <a16:colId xmlns="" xmlns:a16="http://schemas.microsoft.com/office/drawing/2014/main" val="20002"/>
                    </a:ext>
                  </a:extLst>
                </a:gridCol>
                <a:gridCol w="1273629">
                  <a:extLst>
                    <a:ext uri="{9D8B030D-6E8A-4147-A177-3AD203B41FA5}">
                      <a16:colId xmlns="" xmlns:a16="http://schemas.microsoft.com/office/drawing/2014/main" val="20003"/>
                    </a:ext>
                  </a:extLst>
                </a:gridCol>
                <a:gridCol w="1273628">
                  <a:extLst>
                    <a:ext uri="{9D8B030D-6E8A-4147-A177-3AD203B41FA5}">
                      <a16:colId xmlns="" xmlns:a16="http://schemas.microsoft.com/office/drawing/2014/main" val="20004"/>
                    </a:ext>
                  </a:extLst>
                </a:gridCol>
              </a:tblGrid>
              <a:tr h="370840">
                <a:tc>
                  <a:txBody>
                    <a:bodyPr/>
                    <a:lstStyle/>
                    <a:p>
                      <a:r>
                        <a:rPr lang="en-US" sz="1200" dirty="0">
                          <a:latin typeface="+mn-lt"/>
                        </a:rPr>
                        <a:t>Memory</a:t>
                      </a:r>
                    </a:p>
                  </a:txBody>
                  <a:tcPr/>
                </a:tc>
                <a:tc>
                  <a:txBody>
                    <a:bodyPr/>
                    <a:lstStyle/>
                    <a:p>
                      <a:r>
                        <a:rPr lang="en-US" sz="1200" dirty="0">
                          <a:latin typeface="+mn-lt"/>
                        </a:rPr>
                        <a:t>Description</a:t>
                      </a:r>
                    </a:p>
                  </a:txBody>
                  <a:tcPr/>
                </a:tc>
                <a:tc>
                  <a:txBody>
                    <a:bodyPr/>
                    <a:lstStyle/>
                    <a:p>
                      <a:r>
                        <a:rPr lang="en-US" sz="1200" dirty="0" err="1">
                          <a:latin typeface="+mn-lt"/>
                        </a:rPr>
                        <a:t>NoMSAA</a:t>
                      </a:r>
                      <a:endParaRPr lang="en-US" sz="1200" dirty="0">
                        <a:latin typeface="+mn-lt"/>
                      </a:endParaRPr>
                    </a:p>
                  </a:txBody>
                  <a:tcPr/>
                </a:tc>
                <a:tc>
                  <a:txBody>
                    <a:bodyPr/>
                    <a:lstStyle/>
                    <a:p>
                      <a:r>
                        <a:rPr lang="en-US" sz="1200" dirty="0">
                          <a:latin typeface="+mn-lt"/>
                        </a:rPr>
                        <a:t>2xMSAA</a:t>
                      </a:r>
                    </a:p>
                  </a:txBody>
                  <a:tcPr/>
                </a:tc>
                <a:tc>
                  <a:txBody>
                    <a:bodyPr/>
                    <a:lstStyle/>
                    <a:p>
                      <a:r>
                        <a:rPr lang="en-US" sz="1200" dirty="0">
                          <a:latin typeface="+mn-lt"/>
                        </a:rPr>
                        <a:t>4xMSAA</a:t>
                      </a:r>
                    </a:p>
                  </a:txBody>
                  <a:tcPr/>
                </a:tc>
                <a:extLst>
                  <a:ext uri="{0D108BD9-81ED-4DB2-BD59-A6C34878D82A}">
                    <a16:rowId xmlns="" xmlns:a16="http://schemas.microsoft.com/office/drawing/2014/main" val="10000"/>
                  </a:ext>
                </a:extLst>
              </a:tr>
              <a:tr h="370840">
                <a:tc>
                  <a:txBody>
                    <a:bodyPr/>
                    <a:lstStyle/>
                    <a:p>
                      <a:r>
                        <a:rPr lang="en-US" sz="1200" dirty="0" err="1">
                          <a:latin typeface="+mn-lt"/>
                        </a:rPr>
                        <a:t>Normals</a:t>
                      </a:r>
                      <a:endParaRPr lang="en-US" sz="1200" dirty="0">
                        <a:latin typeface="+mn-lt"/>
                      </a:endParaRPr>
                    </a:p>
                  </a:txBody>
                  <a:tcPr/>
                </a:tc>
                <a:tc>
                  <a:txBody>
                    <a:bodyPr/>
                    <a:lstStyle/>
                    <a:p>
                      <a:r>
                        <a:rPr lang="en-US" sz="1200" dirty="0">
                          <a:latin typeface="+mn-lt"/>
                        </a:rPr>
                        <a:t>10:10:10:2 - 4 bytes * 1920 * 1080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2"/>
                  </a:ext>
                </a:extLst>
              </a:tr>
              <a:tr h="0">
                <a:tc>
                  <a:txBody>
                    <a:bodyPr/>
                    <a:lstStyle/>
                    <a:p>
                      <a:r>
                        <a:rPr lang="en-US" sz="1200" baseline="0" dirty="0">
                          <a:latin typeface="+mn-lt"/>
                        </a:rPr>
                        <a:t>PBR</a:t>
                      </a:r>
                      <a:endParaRPr lang="en-US" sz="1200" dirty="0">
                        <a:latin typeface="+mn-lt"/>
                      </a:endParaRPr>
                    </a:p>
                  </a:txBody>
                  <a:tcPr/>
                </a:tc>
                <a:tc>
                  <a:txBody>
                    <a:bodyPr/>
                    <a:lstStyle/>
                    <a:p>
                      <a:r>
                        <a:rPr lang="en-US" sz="1200" dirty="0">
                          <a:latin typeface="+mn-lt"/>
                        </a:rPr>
                        <a:t>8:8:8:8 - 4 bytes * 1920 * 1080</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3"/>
                  </a:ext>
                </a:extLst>
              </a:tr>
              <a:tr h="212090">
                <a:tc>
                  <a:txBody>
                    <a:bodyPr/>
                    <a:lstStyle/>
                    <a:p>
                      <a:r>
                        <a:rPr lang="en-US" sz="1200" dirty="0">
                          <a:latin typeface="+mn-lt"/>
                        </a:rPr>
                        <a:t>Albedo</a:t>
                      </a:r>
                    </a:p>
                  </a:txBody>
                  <a:tcPr/>
                </a:tc>
                <a:tc>
                  <a:txBody>
                    <a:bodyPr/>
                    <a:lstStyle/>
                    <a:p>
                      <a:r>
                        <a:rPr lang="en-US" sz="1200" dirty="0">
                          <a:latin typeface="+mn-lt"/>
                        </a:rPr>
                        <a:t>8:8:8:8 - 4 bytes * 1920 * 1080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5"/>
                  </a:ext>
                </a:extLst>
              </a:tr>
              <a:tr h="119380">
                <a:tc>
                  <a:txBody>
                    <a:bodyPr/>
                    <a:lstStyle/>
                    <a:p>
                      <a:r>
                        <a:rPr lang="en-US" sz="1200" dirty="0">
                          <a:latin typeface="+mn-lt"/>
                        </a:rPr>
                        <a:t>GI /</a:t>
                      </a:r>
                      <a:r>
                        <a:rPr lang="en-US" sz="1200" baseline="0" dirty="0">
                          <a:latin typeface="+mn-lt"/>
                        </a:rPr>
                        <a:t> IBL</a:t>
                      </a:r>
                      <a:endParaRPr lang="en-US" sz="1200" dirty="0">
                        <a:latin typeface="+mn-lt"/>
                      </a:endParaRPr>
                    </a:p>
                  </a:txBody>
                  <a:tcPr/>
                </a:tc>
                <a:tc>
                  <a:txBody>
                    <a:bodyPr/>
                    <a:lstStyle/>
                    <a:p>
                      <a:r>
                        <a:rPr lang="en-US" sz="1200" dirty="0">
                          <a:latin typeface="+mn-lt"/>
                        </a:rPr>
                        <a:t>11:11:10 - 4 bytes * 1920 * 1080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6"/>
                  </a:ext>
                </a:extLst>
              </a:tr>
              <a:tr h="0">
                <a:tc>
                  <a:txBody>
                    <a:bodyPr/>
                    <a:lstStyle/>
                    <a:p>
                      <a:r>
                        <a:rPr lang="en-US" sz="1200" dirty="0">
                          <a:latin typeface="+mn-lt"/>
                        </a:rPr>
                        <a:t>Depth</a:t>
                      </a:r>
                    </a:p>
                  </a:txBody>
                  <a:tcPr/>
                </a:tc>
                <a:tc>
                  <a:txBody>
                    <a:bodyPr/>
                    <a:lstStyle/>
                    <a:p>
                      <a:r>
                        <a:rPr lang="en-US" sz="1200" dirty="0">
                          <a:latin typeface="+mn-lt"/>
                        </a:rPr>
                        <a:t>8:8:8:8 - 4 bytes * 1920 * 1080</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15.8*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 MB</a:t>
                      </a:r>
                    </a:p>
                  </a:txBody>
                  <a:tcPr/>
                </a:tc>
                <a:extLst>
                  <a:ext uri="{0D108BD9-81ED-4DB2-BD59-A6C34878D82A}">
                    <a16:rowId xmlns="" xmlns:a16="http://schemas.microsoft.com/office/drawing/2014/main" val="10007"/>
                  </a:ext>
                </a:extLst>
              </a:tr>
              <a:tr h="137160">
                <a:tc>
                  <a:txBody>
                    <a:bodyPr/>
                    <a:lstStyle/>
                    <a:p>
                      <a:r>
                        <a:rPr lang="en-US" sz="1200" baseline="0" dirty="0">
                          <a:latin typeface="+mn-lt"/>
                        </a:rPr>
                        <a:t>Hierarchical Z</a:t>
                      </a:r>
                      <a:endParaRPr 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4 bytes * 1920 * 1080 </a:t>
                      </a:r>
                      <a:r>
                        <a:rPr lang="en-US" sz="1200" baseline="0" dirty="0">
                          <a:latin typeface="+mn-lt"/>
                        </a:rPr>
                        <a:t>* 1/64</a:t>
                      </a: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0.49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4"/>
                  </a:ext>
                </a:extLst>
              </a:tr>
              <a:tr h="137160">
                <a:tc>
                  <a:txBody>
                    <a:bodyPr/>
                    <a:lstStyle/>
                    <a:p>
                      <a:r>
                        <a:rPr lang="en-US" sz="1200" dirty="0">
                          <a:latin typeface="+mn-lt"/>
                        </a:rPr>
                        <a:t>Draw arguments. Etc.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extLst>
                  <a:ext uri="{0D108BD9-81ED-4DB2-BD59-A6C34878D82A}">
                    <a16:rowId xmlns="" xmlns:a16="http://schemas.microsoft.com/office/drawing/2014/main" val="10008"/>
                  </a:ext>
                </a:extLst>
              </a:tr>
              <a:tr h="185420">
                <a:tc>
                  <a:txBody>
                    <a:bodyPr/>
                    <a:lstStyle/>
                    <a:p>
                      <a:r>
                        <a:rPr lang="en-US" sz="1200" dirty="0">
                          <a:solidFill>
                            <a:schemeClr val="tx1"/>
                          </a:solidFill>
                          <a:latin typeface="+mn-lt"/>
                        </a:rPr>
                        <a:t>Overall</a:t>
                      </a:r>
                    </a:p>
                  </a:txBody>
                  <a:tcPr>
                    <a:solidFill>
                      <a:schemeClr val="bg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41.99*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81.49*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160.49*</a:t>
                      </a:r>
                      <a:r>
                        <a:rPr lang="en-US" sz="1200" baseline="0" dirty="0">
                          <a:solidFill>
                            <a:schemeClr val="tx1"/>
                          </a:solidFill>
                          <a:latin typeface="+mn-lt"/>
                        </a:rPr>
                        <a:t> MB</a:t>
                      </a:r>
                      <a:endParaRPr lang="en-US" sz="1200" dirty="0">
                        <a:solidFill>
                          <a:schemeClr val="tx1"/>
                        </a:solidFill>
                        <a:latin typeface="+mn-lt"/>
                      </a:endParaRPr>
                    </a:p>
                  </a:txBody>
                  <a:tcPr>
                    <a:solidFill>
                      <a:schemeClr val="bg1">
                        <a:lumMod val="60000"/>
                        <a:lumOff val="40000"/>
                      </a:schemeClr>
                    </a:solidFill>
                  </a:tcPr>
                </a:tc>
                <a:extLst>
                  <a:ext uri="{0D108BD9-81ED-4DB2-BD59-A6C34878D82A}">
                    <a16:rowId xmlns="" xmlns:a16="http://schemas.microsoft.com/office/drawing/2014/main" val="10009"/>
                  </a:ext>
                </a:extLst>
              </a:tr>
            </a:tbl>
          </a:graphicData>
        </a:graphic>
      </p:graphicFrame>
      <p:sp>
        <p:nvSpPr>
          <p:cNvPr id="7" name="TextBox 6"/>
          <p:cNvSpPr txBox="1"/>
          <p:nvPr/>
        </p:nvSpPr>
        <p:spPr>
          <a:xfrm>
            <a:off x="453569" y="4359773"/>
            <a:ext cx="2549096" cy="261610"/>
          </a:xfrm>
          <a:prstGeom prst="rect">
            <a:avLst/>
          </a:prstGeom>
          <a:noFill/>
        </p:spPr>
        <p:txBody>
          <a:bodyPr wrap="none" rtlCol="0">
            <a:spAutoFit/>
          </a:bodyPr>
          <a:lstStyle/>
          <a:p>
            <a:r>
              <a:rPr lang="en-US" sz="1100" dirty="0"/>
              <a:t>* rough estimate; driver might increase it</a:t>
            </a:r>
          </a:p>
        </p:txBody>
      </p:sp>
    </p:spTree>
    <p:extLst>
      <p:ext uri="{BB962C8B-B14F-4D97-AF65-F5344CB8AC3E}">
        <p14:creationId xmlns:p14="http://schemas.microsoft.com/office/powerpoint/2010/main" val="3407622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Visibility Buffer PC 4k – Memory</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3403259790"/>
              </p:ext>
            </p:extLst>
          </p:nvPr>
        </p:nvGraphicFramePr>
        <p:xfrm>
          <a:off x="453569" y="1658663"/>
          <a:ext cx="10638973" cy="4026580"/>
        </p:xfrm>
        <a:graphic>
          <a:graphicData uri="http://schemas.openxmlformats.org/drawingml/2006/table">
            <a:tbl>
              <a:tblPr firstRow="1" bandRow="1">
                <a:tableStyleId>{5C22544A-7EE6-4342-B048-85BDC9FD1C3A}</a:tableStyleId>
              </a:tblPr>
              <a:tblGrid>
                <a:gridCol w="2202545">
                  <a:extLst>
                    <a:ext uri="{9D8B030D-6E8A-4147-A177-3AD203B41FA5}">
                      <a16:colId xmlns="" xmlns:a16="http://schemas.microsoft.com/office/drawing/2014/main" val="20000"/>
                    </a:ext>
                  </a:extLst>
                </a:gridCol>
                <a:gridCol w="4833257">
                  <a:extLst>
                    <a:ext uri="{9D8B030D-6E8A-4147-A177-3AD203B41FA5}">
                      <a16:colId xmlns="" xmlns:a16="http://schemas.microsoft.com/office/drawing/2014/main" val="20001"/>
                    </a:ext>
                  </a:extLst>
                </a:gridCol>
                <a:gridCol w="1055914">
                  <a:extLst>
                    <a:ext uri="{9D8B030D-6E8A-4147-A177-3AD203B41FA5}">
                      <a16:colId xmlns="" xmlns:a16="http://schemas.microsoft.com/office/drawing/2014/main" val="20002"/>
                    </a:ext>
                  </a:extLst>
                </a:gridCol>
                <a:gridCol w="1230086">
                  <a:extLst>
                    <a:ext uri="{9D8B030D-6E8A-4147-A177-3AD203B41FA5}">
                      <a16:colId xmlns="" xmlns:a16="http://schemas.microsoft.com/office/drawing/2014/main" val="20003"/>
                    </a:ext>
                  </a:extLst>
                </a:gridCol>
                <a:gridCol w="1317171">
                  <a:extLst>
                    <a:ext uri="{9D8B030D-6E8A-4147-A177-3AD203B41FA5}">
                      <a16:colId xmlns="" xmlns:a16="http://schemas.microsoft.com/office/drawing/2014/main" val="20004"/>
                    </a:ext>
                  </a:extLst>
                </a:gridCol>
              </a:tblGrid>
              <a:tr h="370840">
                <a:tc>
                  <a:txBody>
                    <a:bodyPr/>
                    <a:lstStyle/>
                    <a:p>
                      <a:r>
                        <a:rPr lang="en-US" sz="1200" dirty="0">
                          <a:latin typeface="+mn-lt"/>
                        </a:rPr>
                        <a:t>Memory</a:t>
                      </a:r>
                    </a:p>
                  </a:txBody>
                  <a:tcPr/>
                </a:tc>
                <a:tc>
                  <a:txBody>
                    <a:bodyPr/>
                    <a:lstStyle/>
                    <a:p>
                      <a:r>
                        <a:rPr lang="en-US" sz="1200" dirty="0">
                          <a:latin typeface="+mn-lt"/>
                        </a:rPr>
                        <a:t>Description</a:t>
                      </a:r>
                    </a:p>
                  </a:txBody>
                  <a:tcPr/>
                </a:tc>
                <a:tc>
                  <a:txBody>
                    <a:bodyPr/>
                    <a:lstStyle/>
                    <a:p>
                      <a:r>
                        <a:rPr lang="en-US" sz="1200" dirty="0" err="1">
                          <a:latin typeface="+mn-lt"/>
                        </a:rPr>
                        <a:t>NoMSAA</a:t>
                      </a:r>
                      <a:endParaRPr lang="en-US" sz="1200" dirty="0">
                        <a:latin typeface="+mn-lt"/>
                      </a:endParaRPr>
                    </a:p>
                  </a:txBody>
                  <a:tcPr/>
                </a:tc>
                <a:tc>
                  <a:txBody>
                    <a:bodyPr/>
                    <a:lstStyle/>
                    <a:p>
                      <a:r>
                        <a:rPr lang="en-US" sz="1200" dirty="0">
                          <a:latin typeface="+mn-lt"/>
                        </a:rPr>
                        <a:t>2xMSAA</a:t>
                      </a:r>
                    </a:p>
                  </a:txBody>
                  <a:tcPr/>
                </a:tc>
                <a:tc>
                  <a:txBody>
                    <a:bodyPr/>
                    <a:lstStyle/>
                    <a:p>
                      <a:r>
                        <a:rPr lang="en-US" sz="1200" dirty="0">
                          <a:latin typeface="+mn-lt"/>
                        </a:rPr>
                        <a:t>4xMSAA</a:t>
                      </a:r>
                    </a:p>
                  </a:txBody>
                  <a:tcPr/>
                </a:tc>
                <a:extLst>
                  <a:ext uri="{0D108BD9-81ED-4DB2-BD59-A6C34878D82A}">
                    <a16:rowId xmlns="" xmlns:a16="http://schemas.microsoft.com/office/drawing/2014/main" val="10000"/>
                  </a:ext>
                </a:extLst>
              </a:tr>
              <a:tr h="370840">
                <a:tc>
                  <a:txBody>
                    <a:bodyPr/>
                    <a:lstStyle/>
                    <a:p>
                      <a:r>
                        <a:rPr lang="en-US" sz="1200" dirty="0">
                          <a:latin typeface="+mn-lt"/>
                        </a:rPr>
                        <a:t>Visibility Buffer </a:t>
                      </a:r>
                    </a:p>
                  </a:txBody>
                  <a:tcPr/>
                </a:tc>
                <a:tc>
                  <a:txBody>
                    <a:bodyPr/>
                    <a:lstStyle/>
                    <a:p>
                      <a:r>
                        <a:rPr lang="en-US" sz="1200" dirty="0">
                          <a:latin typeface="+mn-lt"/>
                        </a:rPr>
                        <a:t>keeps address of each triangle in 32-bit per pixel</a:t>
                      </a:r>
                      <a:br>
                        <a:rPr lang="en-US" sz="1200" dirty="0">
                          <a:latin typeface="+mn-lt"/>
                        </a:rPr>
                      </a:br>
                      <a:r>
                        <a:rPr lang="en-US" sz="1200" dirty="0">
                          <a:latin typeface="+mn-lt"/>
                        </a:rPr>
                        <a:t>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2"/>
                  </a:ext>
                </a:extLst>
              </a:tr>
              <a:tr h="370840">
                <a:tc>
                  <a:txBody>
                    <a:bodyPr/>
                    <a:lstStyle/>
                    <a:p>
                      <a:r>
                        <a:rPr lang="en-US" sz="1200" baseline="0" dirty="0">
                          <a:latin typeface="+mn-lt"/>
                        </a:rPr>
                        <a:t>Depth Buffer </a:t>
                      </a:r>
                      <a:endParaRPr lang="en-US" sz="1200" dirty="0">
                        <a:latin typeface="+mn-lt"/>
                      </a:endParaRPr>
                    </a:p>
                  </a:txBody>
                  <a:tcPr/>
                </a:tc>
                <a:tc>
                  <a:txBody>
                    <a:bodyPr/>
                    <a:lstStyle/>
                    <a:p>
                      <a:r>
                        <a:rPr lang="en-US" sz="1200" dirty="0">
                          <a:latin typeface="+mn-lt"/>
                        </a:rPr>
                        <a:t>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3"/>
                  </a:ext>
                </a:extLst>
              </a:tr>
              <a:tr h="370840">
                <a:tc>
                  <a:txBody>
                    <a:bodyPr/>
                    <a:lstStyle/>
                    <a:p>
                      <a:r>
                        <a:rPr lang="en-US" sz="1200" baseline="0" dirty="0">
                          <a:latin typeface="+mn-lt"/>
                        </a:rPr>
                        <a:t>Hierarchical Z</a:t>
                      </a:r>
                      <a:endParaRPr 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4 bytes * 3840 * 2160 </a:t>
                      </a:r>
                      <a:r>
                        <a:rPr lang="en-US" sz="1200" baseline="0" dirty="0">
                          <a:latin typeface="+mn-lt"/>
                        </a:rPr>
                        <a:t>* 1/64</a:t>
                      </a: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0.49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4"/>
                  </a:ext>
                </a:extLst>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mn-lt"/>
                        </a:rPr>
                        <a:t>Vertex Buffer</a:t>
                      </a:r>
                      <a:endParaRPr lang="en-US" sz="1200" dirty="0">
                        <a:latin typeface="+mn-lt"/>
                      </a:endParaRPr>
                    </a:p>
                    <a:p>
                      <a:endParaRPr lang="en-US" sz="1200" dirty="0">
                        <a:latin typeface="+mn-lt"/>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rPr>
                        <a:t>28 bytes per vertex + padding</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a:latin typeface="+mn-lt"/>
                          <a:cs typeface="Courier New" panose="02070309020205020404" pitchFamily="49" charset="0"/>
                        </a:rPr>
                        <a:t>float3 position;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normal;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tangent;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a:t>
                      </a:r>
                      <a:r>
                        <a:rPr lang="en-US" sz="1200" baseline="0" noProof="0" dirty="0" err="1">
                          <a:latin typeface="+mn-lt"/>
                          <a:cs typeface="Courier New" panose="02070309020205020404" pitchFamily="49" charset="0"/>
                        </a:rPr>
                        <a:t>texCoord</a:t>
                      </a:r>
                      <a:r>
                        <a:rPr lang="en-US" sz="1200" baseline="0" noProof="0" dirty="0">
                          <a:latin typeface="+mn-lt"/>
                          <a:cs typeface="Courier New" panose="02070309020205020404"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a:t>
                      </a:r>
                      <a:r>
                        <a:rPr lang="en-US" sz="1200" baseline="0" noProof="0" dirty="0" err="1">
                          <a:latin typeface="+mn-lt"/>
                          <a:cs typeface="Courier New" panose="02070309020205020404" pitchFamily="49" charset="0"/>
                        </a:rPr>
                        <a:t>materialID</a:t>
                      </a:r>
                      <a:r>
                        <a:rPr lang="en-US" sz="1200" baseline="0" noProof="0" dirty="0">
                          <a:latin typeface="+mn-lt"/>
                          <a:cs typeface="Courier New" panose="02070309020205020404"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err="1">
                          <a:latin typeface="+mn-lt"/>
                          <a:cs typeface="Courier New" panose="02070309020205020404" pitchFamily="49" charset="0"/>
                        </a:rPr>
                        <a:t>uint</a:t>
                      </a:r>
                      <a:r>
                        <a:rPr lang="en-US" sz="1200" baseline="0" noProof="0" dirty="0">
                          <a:latin typeface="+mn-lt"/>
                          <a:cs typeface="Courier New" panose="02070309020205020404" pitchFamily="49" charset="0"/>
                        </a:rPr>
                        <a:t> pad; // to align to 128 bits – 32 byte for NVIDIA</a:t>
                      </a:r>
                      <a:br>
                        <a:rPr lang="en-US" sz="1200" baseline="0" noProof="0" dirty="0">
                          <a:latin typeface="+mn-lt"/>
                          <a:cs typeface="Courier New" panose="02070309020205020404" pitchFamily="49" charset="0"/>
                        </a:rPr>
                      </a:br>
                      <a:r>
                        <a:rPr lang="en-US" sz="1200" baseline="0" noProof="0" dirty="0">
                          <a:latin typeface="+mn-lt"/>
                          <a:cs typeface="Courier New" panose="02070309020205020404" pitchFamily="49" charset="0"/>
                        </a:rPr>
                        <a:t>Does not increase with resolution.</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5"/>
                  </a:ext>
                </a:extLst>
              </a:tr>
              <a:tr h="353740">
                <a:tc>
                  <a:txBody>
                    <a:bodyPr/>
                    <a:lstStyle/>
                    <a:p>
                      <a:r>
                        <a:rPr lang="en-US" sz="1200" dirty="0">
                          <a:latin typeface="+mn-lt"/>
                        </a:rPr>
                        <a:t>Textures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a:latin typeface="+mn-lt"/>
                        <a:cs typeface="Courier New" panose="02070309020205020404" pitchFamily="49" charset="0"/>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21*</a:t>
                      </a:r>
                      <a:r>
                        <a:rPr lang="en-US" sz="1200" baseline="0" dirty="0">
                          <a:latin typeface="+mn-lt"/>
                        </a:rPr>
                        <a:t> MB</a:t>
                      </a: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extLst>
                  <a:ext uri="{0D108BD9-81ED-4DB2-BD59-A6C34878D82A}">
                    <a16:rowId xmlns="" xmlns:a16="http://schemas.microsoft.com/office/drawing/2014/main" val="10006"/>
                  </a:ext>
                </a:extLst>
              </a:tr>
              <a:tr h="177075">
                <a:tc>
                  <a:txBody>
                    <a:bodyPr/>
                    <a:lstStyle/>
                    <a:p>
                      <a:endParaRPr lang="en-US" sz="1200" dirty="0">
                        <a:latin typeface="+mn-lt"/>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noProof="0" dirty="0">
                          <a:latin typeface="+mn-lt"/>
                          <a:cs typeface="Courier New" panose="02070309020205020404" pitchFamily="49" charset="0"/>
                        </a:rPr>
                        <a:t>Draw arguments, Uniform, Descriptors etc.</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extLst>
                  <a:ext uri="{0D108BD9-81ED-4DB2-BD59-A6C34878D82A}">
                    <a16:rowId xmlns="" xmlns:a16="http://schemas.microsoft.com/office/drawing/2014/main" val="10007"/>
                  </a:ext>
                </a:extLst>
              </a:tr>
              <a:tr h="177075">
                <a:tc>
                  <a:txBody>
                    <a:bodyPr/>
                    <a:lstStyle/>
                    <a:p>
                      <a:r>
                        <a:rPr lang="en-US" sz="1200" dirty="0">
                          <a:solidFill>
                            <a:schemeClr val="tx1"/>
                          </a:solidFill>
                          <a:latin typeface="+mn-lt"/>
                        </a:rPr>
                        <a:t>Overall</a:t>
                      </a:r>
                    </a:p>
                  </a:txBody>
                  <a:tcPr>
                    <a:solidFill>
                      <a:schemeClr val="bg1">
                        <a:lumMod val="60000"/>
                        <a:lumOff val="40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a:solidFill>
                          <a:schemeClr val="tx1"/>
                        </a:solidFill>
                        <a:latin typeface="+mn-lt"/>
                        <a:cs typeface="Courier New" panose="02070309020205020404" pitchFamily="49" charset="0"/>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86.77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150.05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276.61 MB</a:t>
                      </a:r>
                    </a:p>
                  </a:txBody>
                  <a:tcPr>
                    <a:solidFill>
                      <a:schemeClr val="bg1">
                        <a:lumMod val="60000"/>
                        <a:lumOff val="40000"/>
                      </a:schemeClr>
                    </a:solidFill>
                  </a:tcPr>
                </a:tc>
                <a:extLst>
                  <a:ext uri="{0D108BD9-81ED-4DB2-BD59-A6C34878D82A}">
                    <a16:rowId xmlns="" xmlns:a16="http://schemas.microsoft.com/office/drawing/2014/main" val="10008"/>
                  </a:ext>
                </a:extLst>
              </a:tr>
            </a:tbl>
          </a:graphicData>
        </a:graphic>
      </p:graphicFrame>
      <p:sp>
        <p:nvSpPr>
          <p:cNvPr id="7" name="TextBox 6"/>
          <p:cNvSpPr txBox="1"/>
          <p:nvPr/>
        </p:nvSpPr>
        <p:spPr>
          <a:xfrm>
            <a:off x="435424" y="5724980"/>
            <a:ext cx="2549096" cy="261610"/>
          </a:xfrm>
          <a:prstGeom prst="rect">
            <a:avLst/>
          </a:prstGeom>
          <a:noFill/>
        </p:spPr>
        <p:txBody>
          <a:bodyPr wrap="none" rtlCol="0">
            <a:spAutoFit/>
          </a:bodyPr>
          <a:lstStyle/>
          <a:p>
            <a:r>
              <a:rPr lang="en-US" sz="1100" dirty="0"/>
              <a:t>* rough estimate; driver might increase it</a:t>
            </a:r>
          </a:p>
        </p:txBody>
      </p:sp>
    </p:spTree>
    <p:extLst>
      <p:ext uri="{BB962C8B-B14F-4D97-AF65-F5344CB8AC3E}">
        <p14:creationId xmlns:p14="http://schemas.microsoft.com/office/powerpoint/2010/main" val="441732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G-Buffer PC 4k – Memory</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2292778794"/>
              </p:ext>
            </p:extLst>
          </p:nvPr>
        </p:nvGraphicFramePr>
        <p:xfrm>
          <a:off x="453569" y="1658663"/>
          <a:ext cx="10747831" cy="2661920"/>
        </p:xfrm>
        <a:graphic>
          <a:graphicData uri="http://schemas.openxmlformats.org/drawingml/2006/table">
            <a:tbl>
              <a:tblPr firstRow="1" bandRow="1">
                <a:tableStyleId>{5C22544A-7EE6-4342-B048-85BDC9FD1C3A}</a:tableStyleId>
              </a:tblPr>
              <a:tblGrid>
                <a:gridCol w="2202545">
                  <a:extLst>
                    <a:ext uri="{9D8B030D-6E8A-4147-A177-3AD203B41FA5}">
                      <a16:colId xmlns="" xmlns:a16="http://schemas.microsoft.com/office/drawing/2014/main" val="20000"/>
                    </a:ext>
                  </a:extLst>
                </a:gridCol>
                <a:gridCol w="4615543">
                  <a:extLst>
                    <a:ext uri="{9D8B030D-6E8A-4147-A177-3AD203B41FA5}">
                      <a16:colId xmlns="" xmlns:a16="http://schemas.microsoft.com/office/drawing/2014/main" val="20001"/>
                    </a:ext>
                  </a:extLst>
                </a:gridCol>
                <a:gridCol w="1273628">
                  <a:extLst>
                    <a:ext uri="{9D8B030D-6E8A-4147-A177-3AD203B41FA5}">
                      <a16:colId xmlns="" xmlns:a16="http://schemas.microsoft.com/office/drawing/2014/main" val="20002"/>
                    </a:ext>
                  </a:extLst>
                </a:gridCol>
                <a:gridCol w="1227365">
                  <a:extLst>
                    <a:ext uri="{9D8B030D-6E8A-4147-A177-3AD203B41FA5}">
                      <a16:colId xmlns="" xmlns:a16="http://schemas.microsoft.com/office/drawing/2014/main" val="20003"/>
                    </a:ext>
                  </a:extLst>
                </a:gridCol>
                <a:gridCol w="1428750">
                  <a:extLst>
                    <a:ext uri="{9D8B030D-6E8A-4147-A177-3AD203B41FA5}">
                      <a16:colId xmlns="" xmlns:a16="http://schemas.microsoft.com/office/drawing/2014/main" val="20004"/>
                    </a:ext>
                  </a:extLst>
                </a:gridCol>
              </a:tblGrid>
              <a:tr h="370840">
                <a:tc>
                  <a:txBody>
                    <a:bodyPr/>
                    <a:lstStyle/>
                    <a:p>
                      <a:r>
                        <a:rPr lang="en-US" sz="1200" dirty="0">
                          <a:latin typeface="+mn-lt"/>
                        </a:rPr>
                        <a:t>Memory</a:t>
                      </a:r>
                    </a:p>
                  </a:txBody>
                  <a:tcPr/>
                </a:tc>
                <a:tc>
                  <a:txBody>
                    <a:bodyPr/>
                    <a:lstStyle/>
                    <a:p>
                      <a:r>
                        <a:rPr lang="en-US" sz="1200" dirty="0">
                          <a:latin typeface="+mn-lt"/>
                        </a:rPr>
                        <a:t>Description</a:t>
                      </a:r>
                    </a:p>
                  </a:txBody>
                  <a:tcPr/>
                </a:tc>
                <a:tc>
                  <a:txBody>
                    <a:bodyPr/>
                    <a:lstStyle/>
                    <a:p>
                      <a:r>
                        <a:rPr lang="en-US" sz="1200" dirty="0" err="1">
                          <a:latin typeface="+mn-lt"/>
                        </a:rPr>
                        <a:t>NoMSAA</a:t>
                      </a:r>
                      <a:endParaRPr lang="en-US" sz="1200" dirty="0">
                        <a:latin typeface="+mn-lt"/>
                      </a:endParaRPr>
                    </a:p>
                  </a:txBody>
                  <a:tcPr/>
                </a:tc>
                <a:tc>
                  <a:txBody>
                    <a:bodyPr/>
                    <a:lstStyle/>
                    <a:p>
                      <a:r>
                        <a:rPr lang="en-US" sz="1200" dirty="0">
                          <a:latin typeface="+mn-lt"/>
                        </a:rPr>
                        <a:t>2xMSAA</a:t>
                      </a:r>
                    </a:p>
                  </a:txBody>
                  <a:tcPr/>
                </a:tc>
                <a:tc>
                  <a:txBody>
                    <a:bodyPr/>
                    <a:lstStyle/>
                    <a:p>
                      <a:r>
                        <a:rPr lang="en-US" sz="1200" dirty="0">
                          <a:latin typeface="+mn-lt"/>
                        </a:rPr>
                        <a:t>4xMSAA</a:t>
                      </a:r>
                    </a:p>
                  </a:txBody>
                  <a:tcPr/>
                </a:tc>
                <a:extLst>
                  <a:ext uri="{0D108BD9-81ED-4DB2-BD59-A6C34878D82A}">
                    <a16:rowId xmlns="" xmlns:a16="http://schemas.microsoft.com/office/drawing/2014/main" val="10000"/>
                  </a:ext>
                </a:extLst>
              </a:tr>
              <a:tr h="370840">
                <a:tc>
                  <a:txBody>
                    <a:bodyPr/>
                    <a:lstStyle/>
                    <a:p>
                      <a:r>
                        <a:rPr lang="en-US" sz="1200" dirty="0" err="1">
                          <a:latin typeface="+mn-lt"/>
                        </a:rPr>
                        <a:t>Normals</a:t>
                      </a:r>
                      <a:endParaRPr lang="en-US" sz="1200" dirty="0">
                        <a:latin typeface="+mn-lt"/>
                      </a:endParaRPr>
                    </a:p>
                  </a:txBody>
                  <a:tcPr/>
                </a:tc>
                <a:tc>
                  <a:txBody>
                    <a:bodyPr/>
                    <a:lstStyle/>
                    <a:p>
                      <a:r>
                        <a:rPr lang="en-US" sz="1200" dirty="0">
                          <a:latin typeface="+mn-lt"/>
                        </a:rPr>
                        <a:t>10:10:10:2 - 4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2"/>
                  </a:ext>
                </a:extLst>
              </a:tr>
              <a:tr h="0">
                <a:tc>
                  <a:txBody>
                    <a:bodyPr/>
                    <a:lstStyle/>
                    <a:p>
                      <a:r>
                        <a:rPr lang="en-US" sz="1200" baseline="0" dirty="0">
                          <a:latin typeface="+mn-lt"/>
                        </a:rPr>
                        <a:t>PBR</a:t>
                      </a:r>
                      <a:endParaRPr lang="en-US" sz="1200" dirty="0">
                        <a:latin typeface="+mn-lt"/>
                      </a:endParaRPr>
                    </a:p>
                  </a:txBody>
                  <a:tcPr/>
                </a:tc>
                <a:tc>
                  <a:txBody>
                    <a:bodyPr/>
                    <a:lstStyle/>
                    <a:p>
                      <a:r>
                        <a:rPr lang="en-US" sz="1200" dirty="0">
                          <a:latin typeface="+mn-lt"/>
                        </a:rPr>
                        <a:t>8:8:8:8 - 4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3"/>
                  </a:ext>
                </a:extLst>
              </a:tr>
              <a:tr h="212090">
                <a:tc>
                  <a:txBody>
                    <a:bodyPr/>
                    <a:lstStyle/>
                    <a:p>
                      <a:r>
                        <a:rPr lang="en-US" sz="1200" dirty="0">
                          <a:latin typeface="+mn-lt"/>
                        </a:rPr>
                        <a:t>Albedo</a:t>
                      </a:r>
                    </a:p>
                  </a:txBody>
                  <a:tcPr/>
                </a:tc>
                <a:tc>
                  <a:txBody>
                    <a:bodyPr/>
                    <a:lstStyle/>
                    <a:p>
                      <a:r>
                        <a:rPr lang="en-US" sz="1200" dirty="0">
                          <a:latin typeface="+mn-lt"/>
                        </a:rPr>
                        <a:t>8:8:8:8 - 4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5"/>
                  </a:ext>
                </a:extLst>
              </a:tr>
              <a:tr h="119380">
                <a:tc>
                  <a:txBody>
                    <a:bodyPr/>
                    <a:lstStyle/>
                    <a:p>
                      <a:r>
                        <a:rPr lang="en-US" sz="1200" dirty="0">
                          <a:latin typeface="+mn-lt"/>
                        </a:rPr>
                        <a:t>GI /</a:t>
                      </a:r>
                      <a:r>
                        <a:rPr lang="en-US" sz="1200" baseline="0" dirty="0">
                          <a:latin typeface="+mn-lt"/>
                        </a:rPr>
                        <a:t> IBL</a:t>
                      </a:r>
                      <a:endParaRPr lang="en-US" sz="1200" dirty="0">
                        <a:latin typeface="+mn-lt"/>
                      </a:endParaRPr>
                    </a:p>
                  </a:txBody>
                  <a:tcPr/>
                </a:tc>
                <a:tc>
                  <a:txBody>
                    <a:bodyPr/>
                    <a:lstStyle/>
                    <a:p>
                      <a:r>
                        <a:rPr lang="en-US" sz="1200" dirty="0">
                          <a:latin typeface="+mn-lt"/>
                        </a:rPr>
                        <a:t>11:11:10 - 4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6"/>
                  </a:ext>
                </a:extLst>
              </a:tr>
              <a:tr h="0">
                <a:tc>
                  <a:txBody>
                    <a:bodyPr/>
                    <a:lstStyle/>
                    <a:p>
                      <a:r>
                        <a:rPr lang="en-US" sz="1200" dirty="0">
                          <a:latin typeface="+mn-lt"/>
                        </a:rPr>
                        <a:t>Depth</a:t>
                      </a:r>
                    </a:p>
                  </a:txBody>
                  <a:tcPr/>
                </a:tc>
                <a:tc>
                  <a:txBody>
                    <a:bodyPr/>
                    <a:lstStyle/>
                    <a:p>
                      <a:r>
                        <a:rPr lang="en-US" sz="1200" dirty="0">
                          <a:latin typeface="+mn-lt"/>
                        </a:rPr>
                        <a:t>8:8:8:8 - 4 bytes * 3840 * 2160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31.64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63.28*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126.56* MB</a:t>
                      </a:r>
                    </a:p>
                  </a:txBody>
                  <a:tcPr/>
                </a:tc>
                <a:extLst>
                  <a:ext uri="{0D108BD9-81ED-4DB2-BD59-A6C34878D82A}">
                    <a16:rowId xmlns="" xmlns:a16="http://schemas.microsoft.com/office/drawing/2014/main" val="10007"/>
                  </a:ext>
                </a:extLst>
              </a:tr>
              <a:tr h="137160">
                <a:tc>
                  <a:txBody>
                    <a:bodyPr/>
                    <a:lstStyle/>
                    <a:p>
                      <a:r>
                        <a:rPr lang="en-US" sz="1200" baseline="0" dirty="0">
                          <a:latin typeface="+mn-lt"/>
                        </a:rPr>
                        <a:t>Hierarchical Z</a:t>
                      </a:r>
                      <a:endParaRPr 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4 bytes * 3840 * 2160 </a:t>
                      </a:r>
                      <a:r>
                        <a:rPr lang="en-US" sz="1200" baseline="0" dirty="0">
                          <a:latin typeface="+mn-lt"/>
                        </a:rPr>
                        <a:t>* 1/64</a:t>
                      </a: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0.49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4"/>
                  </a:ext>
                </a:extLst>
              </a:tr>
              <a:tr h="137160">
                <a:tc>
                  <a:txBody>
                    <a:bodyPr/>
                    <a:lstStyle/>
                    <a:p>
                      <a:r>
                        <a:rPr lang="en-US" sz="1200" dirty="0">
                          <a:latin typeface="+mn-lt"/>
                        </a:rPr>
                        <a:t>Draw arguments. Etc.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latin typeface="+mn-lt"/>
                        </a:rPr>
                        <a:t>-</a:t>
                      </a:r>
                    </a:p>
                  </a:txBody>
                  <a:tcPr/>
                </a:tc>
                <a:extLst>
                  <a:ext uri="{0D108BD9-81ED-4DB2-BD59-A6C34878D82A}">
                    <a16:rowId xmlns="" xmlns:a16="http://schemas.microsoft.com/office/drawing/2014/main" val="10009"/>
                  </a:ext>
                </a:extLst>
              </a:tr>
              <a:tr h="185420">
                <a:tc>
                  <a:txBody>
                    <a:bodyPr/>
                    <a:lstStyle/>
                    <a:p>
                      <a:r>
                        <a:rPr lang="en-US" sz="1200" dirty="0">
                          <a:solidFill>
                            <a:schemeClr val="tx1"/>
                          </a:solidFill>
                          <a:latin typeface="+mn-lt"/>
                        </a:rPr>
                        <a:t>Overall</a:t>
                      </a:r>
                    </a:p>
                  </a:txBody>
                  <a:tcPr>
                    <a:solidFill>
                      <a:schemeClr val="bg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160.69*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318.89* MB</a:t>
                      </a: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635.29*</a:t>
                      </a:r>
                      <a:r>
                        <a:rPr lang="en-US" sz="1200" baseline="0" dirty="0">
                          <a:solidFill>
                            <a:schemeClr val="tx1"/>
                          </a:solidFill>
                          <a:latin typeface="+mn-lt"/>
                        </a:rPr>
                        <a:t> MB</a:t>
                      </a:r>
                      <a:endParaRPr lang="en-US" sz="1200" dirty="0">
                        <a:solidFill>
                          <a:schemeClr val="tx1"/>
                        </a:solidFill>
                        <a:latin typeface="+mn-lt"/>
                      </a:endParaRPr>
                    </a:p>
                  </a:txBody>
                  <a:tcPr>
                    <a:solidFill>
                      <a:schemeClr val="bg1">
                        <a:lumMod val="60000"/>
                        <a:lumOff val="40000"/>
                      </a:schemeClr>
                    </a:solidFill>
                  </a:tcPr>
                </a:tc>
                <a:extLst>
                  <a:ext uri="{0D108BD9-81ED-4DB2-BD59-A6C34878D82A}">
                    <a16:rowId xmlns="" xmlns:a16="http://schemas.microsoft.com/office/drawing/2014/main" val="10008"/>
                  </a:ext>
                </a:extLst>
              </a:tr>
            </a:tbl>
          </a:graphicData>
        </a:graphic>
      </p:graphicFrame>
      <p:sp>
        <p:nvSpPr>
          <p:cNvPr id="7" name="TextBox 6"/>
          <p:cNvSpPr txBox="1"/>
          <p:nvPr/>
        </p:nvSpPr>
        <p:spPr>
          <a:xfrm>
            <a:off x="453569" y="4348883"/>
            <a:ext cx="2549096" cy="261610"/>
          </a:xfrm>
          <a:prstGeom prst="rect">
            <a:avLst/>
          </a:prstGeom>
          <a:noFill/>
        </p:spPr>
        <p:txBody>
          <a:bodyPr wrap="none" rtlCol="0">
            <a:spAutoFit/>
          </a:bodyPr>
          <a:lstStyle/>
          <a:p>
            <a:r>
              <a:rPr lang="en-US" sz="1100" dirty="0"/>
              <a:t>* rough estimate; driver might increase it</a:t>
            </a:r>
          </a:p>
        </p:txBody>
      </p:sp>
    </p:spTree>
    <p:extLst>
      <p:ext uri="{BB962C8B-B14F-4D97-AF65-F5344CB8AC3E}">
        <p14:creationId xmlns:p14="http://schemas.microsoft.com/office/powerpoint/2010/main" val="2842684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Visibility Buffer </a:t>
            </a:r>
            <a:r>
              <a:rPr lang="en-US" sz="4000" dirty="0" err="1"/>
              <a:t>XOne</a:t>
            </a:r>
            <a:r>
              <a:rPr lang="en-US" sz="4000" dirty="0"/>
              <a:t> 1080p – Memory</a:t>
            </a:r>
          </a:p>
        </p:txBody>
      </p:sp>
      <p:graphicFrame>
        <p:nvGraphicFramePr>
          <p:cNvPr id="5" name="Table 4"/>
          <p:cNvGraphicFramePr>
            <a:graphicFrameLocks noGrp="1"/>
          </p:cNvGraphicFramePr>
          <p:nvPr>
            <p:extLst>
              <p:ext uri="{D42A27DB-BD31-4B8C-83A1-F6EECF244321}">
                <p14:modId xmlns:p14="http://schemas.microsoft.com/office/powerpoint/2010/main" val="2579751210"/>
              </p:ext>
            </p:extLst>
          </p:nvPr>
        </p:nvGraphicFramePr>
        <p:xfrm>
          <a:off x="1150255" y="1590038"/>
          <a:ext cx="8429174" cy="4396379"/>
        </p:xfrm>
        <a:graphic>
          <a:graphicData uri="http://schemas.openxmlformats.org/drawingml/2006/table">
            <a:tbl>
              <a:tblPr firstRow="1" bandRow="1">
                <a:tableStyleId>{5C22544A-7EE6-4342-B048-85BDC9FD1C3A}</a:tableStyleId>
              </a:tblPr>
              <a:tblGrid>
                <a:gridCol w="2202545">
                  <a:extLst>
                    <a:ext uri="{9D8B030D-6E8A-4147-A177-3AD203B41FA5}">
                      <a16:colId xmlns="" xmlns:a16="http://schemas.microsoft.com/office/drawing/2014/main" val="20000"/>
                    </a:ext>
                  </a:extLst>
                </a:gridCol>
                <a:gridCol w="4147457">
                  <a:extLst>
                    <a:ext uri="{9D8B030D-6E8A-4147-A177-3AD203B41FA5}">
                      <a16:colId xmlns="" xmlns:a16="http://schemas.microsoft.com/office/drawing/2014/main" val="20001"/>
                    </a:ext>
                  </a:extLst>
                </a:gridCol>
                <a:gridCol w="1055914">
                  <a:extLst>
                    <a:ext uri="{9D8B030D-6E8A-4147-A177-3AD203B41FA5}">
                      <a16:colId xmlns="" xmlns:a16="http://schemas.microsoft.com/office/drawing/2014/main" val="20002"/>
                    </a:ext>
                  </a:extLst>
                </a:gridCol>
                <a:gridCol w="1023258">
                  <a:extLst>
                    <a:ext uri="{9D8B030D-6E8A-4147-A177-3AD203B41FA5}">
                      <a16:colId xmlns="" xmlns:a16="http://schemas.microsoft.com/office/drawing/2014/main" val="20003"/>
                    </a:ext>
                  </a:extLst>
                </a:gridCol>
              </a:tblGrid>
              <a:tr h="227876">
                <a:tc>
                  <a:txBody>
                    <a:bodyPr/>
                    <a:lstStyle/>
                    <a:p>
                      <a:r>
                        <a:rPr lang="en-US" sz="1200" dirty="0">
                          <a:solidFill>
                            <a:schemeClr val="bg1"/>
                          </a:solidFill>
                        </a:rPr>
                        <a:t>ESRAM</a:t>
                      </a:r>
                    </a:p>
                  </a:txBody>
                  <a:tcPr>
                    <a:solidFill>
                      <a:schemeClr val="accent1">
                        <a:lumMod val="60000"/>
                        <a:lumOff val="40000"/>
                      </a:schemeClr>
                    </a:solidFill>
                  </a:tcPr>
                </a:tc>
                <a:tc>
                  <a:txBody>
                    <a:bodyPr/>
                    <a:lstStyle/>
                    <a:p>
                      <a:r>
                        <a:rPr lang="en-US" sz="1200" dirty="0">
                          <a:solidFill>
                            <a:schemeClr val="bg1"/>
                          </a:solidFill>
                        </a:rPr>
                        <a:t>Description</a:t>
                      </a:r>
                    </a:p>
                  </a:txBody>
                  <a:tcPr>
                    <a:solidFill>
                      <a:schemeClr val="accent1">
                        <a:lumMod val="60000"/>
                        <a:lumOff val="40000"/>
                      </a:schemeClr>
                    </a:solidFill>
                  </a:tcPr>
                </a:tc>
                <a:tc>
                  <a:txBody>
                    <a:bodyPr/>
                    <a:lstStyle/>
                    <a:p>
                      <a:r>
                        <a:rPr lang="en-US" sz="1200" dirty="0" err="1">
                          <a:solidFill>
                            <a:schemeClr val="bg1"/>
                          </a:solidFill>
                        </a:rPr>
                        <a:t>NoMSAA</a:t>
                      </a:r>
                      <a:endParaRPr lang="en-US" sz="1200" dirty="0">
                        <a:solidFill>
                          <a:schemeClr val="bg1"/>
                        </a:solidFill>
                      </a:endParaRPr>
                    </a:p>
                  </a:txBody>
                  <a:tcPr>
                    <a:solidFill>
                      <a:schemeClr val="accent1">
                        <a:lumMod val="60000"/>
                        <a:lumOff val="40000"/>
                      </a:schemeClr>
                    </a:solidFill>
                  </a:tcPr>
                </a:tc>
                <a:tc>
                  <a:txBody>
                    <a:bodyPr/>
                    <a:lstStyle/>
                    <a:p>
                      <a:r>
                        <a:rPr lang="en-US" sz="1200" dirty="0">
                          <a:solidFill>
                            <a:schemeClr val="bg1"/>
                          </a:solidFill>
                        </a:rPr>
                        <a:t>2xMSAA</a:t>
                      </a:r>
                    </a:p>
                  </a:txBody>
                  <a:tcPr>
                    <a:solidFill>
                      <a:schemeClr val="accent1">
                        <a:lumMod val="60000"/>
                        <a:lumOff val="40000"/>
                      </a:schemeClr>
                    </a:solidFill>
                  </a:tcPr>
                </a:tc>
                <a:extLst>
                  <a:ext uri="{0D108BD9-81ED-4DB2-BD59-A6C34878D82A}">
                    <a16:rowId xmlns="" xmlns:a16="http://schemas.microsoft.com/office/drawing/2014/main" val="10000"/>
                  </a:ext>
                </a:extLst>
              </a:tr>
              <a:tr h="370840">
                <a:tc>
                  <a:txBody>
                    <a:bodyPr/>
                    <a:lstStyle/>
                    <a:p>
                      <a:r>
                        <a:rPr lang="en-US" sz="1200" dirty="0">
                          <a:solidFill>
                            <a:schemeClr val="tx1"/>
                          </a:solidFill>
                        </a:rPr>
                        <a:t>Visibility Buffer </a:t>
                      </a:r>
                    </a:p>
                  </a:txBody>
                  <a:tcPr/>
                </a:tc>
                <a:tc>
                  <a:txBody>
                    <a:bodyPr/>
                    <a:lstStyle/>
                    <a:p>
                      <a:r>
                        <a:rPr lang="en-US" sz="1200" dirty="0">
                          <a:solidFill>
                            <a:schemeClr val="tx1"/>
                          </a:solidFill>
                        </a:rPr>
                        <a:t>keeps address of each triangle in 32-bit per pixel</a:t>
                      </a:r>
                      <a:br>
                        <a:rPr lang="en-US" sz="1200" dirty="0">
                          <a:solidFill>
                            <a:schemeClr val="tx1"/>
                          </a:solidFill>
                        </a:rPr>
                      </a:br>
                      <a:r>
                        <a:rPr lang="en-US" sz="1200" dirty="0">
                          <a:solidFill>
                            <a:schemeClr val="tx1"/>
                          </a:solidFill>
                        </a:rPr>
                        <a:t>4 bytes * 1920 * 1080 </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15.8 MB</a:t>
                      </a:r>
                    </a:p>
                  </a:txBody>
                  <a:tcPr/>
                </a:tc>
                <a:extLst>
                  <a:ext uri="{0D108BD9-81ED-4DB2-BD59-A6C34878D82A}">
                    <a16:rowId xmlns="" xmlns:a16="http://schemas.microsoft.com/office/drawing/2014/main" val="10002"/>
                  </a:ext>
                </a:extLst>
              </a:tr>
              <a:tr h="270693">
                <a:tc>
                  <a:txBody>
                    <a:bodyPr/>
                    <a:lstStyle/>
                    <a:p>
                      <a:r>
                        <a:rPr lang="en-US" sz="1200" baseline="0" dirty="0">
                          <a:solidFill>
                            <a:schemeClr val="tx1"/>
                          </a:solidFill>
                        </a:rPr>
                        <a:t>Depth Buffer </a:t>
                      </a:r>
                      <a:endParaRPr lang="en-US" sz="1200" dirty="0">
                        <a:solidFill>
                          <a:schemeClr val="tx1"/>
                        </a:solidFill>
                      </a:endParaRPr>
                    </a:p>
                  </a:txBody>
                  <a:tcPr/>
                </a:tc>
                <a:tc>
                  <a:txBody>
                    <a:bodyPr/>
                    <a:lstStyle/>
                    <a:p>
                      <a:r>
                        <a:rPr lang="en-US" sz="1200" baseline="0" dirty="0">
                          <a:solidFill>
                            <a:schemeClr val="tx1"/>
                          </a:solidFill>
                        </a:rPr>
                        <a:t>4 byte * 1920 * 1080 </a:t>
                      </a:r>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7.9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15.8 MB</a:t>
                      </a:r>
                    </a:p>
                  </a:txBody>
                  <a:tcPr/>
                </a:tc>
                <a:extLst>
                  <a:ext uri="{0D108BD9-81ED-4DB2-BD59-A6C34878D82A}">
                    <a16:rowId xmlns="" xmlns:a16="http://schemas.microsoft.com/office/drawing/2014/main" val="10003"/>
                  </a:ext>
                </a:extLst>
              </a:tr>
              <a:tr h="0">
                <a:tc>
                  <a:txBody>
                    <a:bodyPr/>
                    <a:lstStyle/>
                    <a:p>
                      <a:r>
                        <a:rPr lang="en-US" sz="1200" baseline="0" dirty="0">
                          <a:solidFill>
                            <a:schemeClr val="tx1"/>
                          </a:solidFill>
                        </a:rPr>
                        <a:t>Hierarchical Z</a:t>
                      </a:r>
                      <a:endParaRPr lang="en-US" sz="1200" dirty="0">
                        <a:solidFill>
                          <a:schemeClr val="tx1"/>
                        </a:solidFill>
                      </a:endParaRPr>
                    </a:p>
                  </a:txBody>
                  <a:tcPr/>
                </a:tc>
                <a:tc>
                  <a:txBody>
                    <a:bodyPr/>
                    <a:lstStyle/>
                    <a:p>
                      <a:r>
                        <a:rPr lang="en-US" sz="1200" baseline="0" dirty="0">
                          <a:solidFill>
                            <a:schemeClr val="tx1"/>
                          </a:solidFill>
                        </a:rPr>
                        <a:t>4 byte * 1920 * 1080 * 1/64</a:t>
                      </a:r>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0.12 MB</a:t>
                      </a: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t>
                      </a:r>
                    </a:p>
                  </a:txBody>
                  <a:tcPr/>
                </a:tc>
                <a:extLst>
                  <a:ext uri="{0D108BD9-81ED-4DB2-BD59-A6C34878D82A}">
                    <a16:rowId xmlns="" xmlns:a16="http://schemas.microsoft.com/office/drawing/2014/main" val="10004"/>
                  </a:ext>
                </a:extLst>
              </a:tr>
              <a:tr h="234405">
                <a:tc>
                  <a:txBody>
                    <a:bodyPr/>
                    <a:lstStyle/>
                    <a:p>
                      <a:endParaRPr lang="en-US" sz="1200" b="1" dirty="0">
                        <a:solidFill>
                          <a:schemeClr val="tx1"/>
                        </a:solidFill>
                      </a:endParaRPr>
                    </a:p>
                  </a:txBody>
                  <a:tcPr>
                    <a:solidFill>
                      <a:schemeClr val="bg1">
                        <a:lumMod val="60000"/>
                        <a:lumOff val="40000"/>
                      </a:schemeClr>
                    </a:solidFill>
                  </a:tcPr>
                </a:tc>
                <a:tc>
                  <a:txBody>
                    <a:bodyPr/>
                    <a:lstStyle/>
                    <a:p>
                      <a:endParaRPr lang="en-US" sz="1200" b="1"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txBody>
                  <a:tcPr>
                    <a:solidFill>
                      <a:schemeClr val="bg1">
                        <a:lumMod val="60000"/>
                        <a:lumOff val="40000"/>
                      </a:schemeClr>
                    </a:solidFill>
                  </a:tcPr>
                </a:tc>
                <a:extLst>
                  <a:ext uri="{0D108BD9-81ED-4DB2-BD59-A6C34878D82A}">
                    <a16:rowId xmlns="" xmlns:a16="http://schemas.microsoft.com/office/drawing/2014/main" val="10005"/>
                  </a:ext>
                </a:extLst>
              </a:tr>
              <a:tr h="1744619">
                <a:tc>
                  <a:txBody>
                    <a:bodyPr/>
                    <a:lstStyle/>
                    <a:p>
                      <a:endParaRPr lang="en-US"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a:solidFill>
                          <a:schemeClr val="tx1"/>
                        </a:solidFill>
                        <a:latin typeface="+mn-lt"/>
                        <a:cs typeface="Courier New" panose="02070309020205020404" pitchFamily="49" charset="0"/>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extLst>
                  <a:ext uri="{0D108BD9-81ED-4DB2-BD59-A6C34878D82A}">
                    <a16:rowId xmlns="" xmlns:a16="http://schemas.microsoft.com/office/drawing/2014/main" val="10006"/>
                  </a:ext>
                </a:extLst>
              </a:tr>
              <a:tr h="154576">
                <a:tc>
                  <a:txBody>
                    <a:bodyPr/>
                    <a:lstStyle/>
                    <a:p>
                      <a:endParaRPr lang="en-US" sz="1200" dirty="0">
                        <a:solidFill>
                          <a:schemeClr val="tx1"/>
                        </a:solidFill>
                      </a:endParaRPr>
                    </a:p>
                  </a:txBody>
                  <a:tcPr/>
                </a:tc>
                <a:tc>
                  <a:txBody>
                    <a:bodyPr/>
                    <a:lstStyle/>
                    <a:p>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extLst>
                  <a:ext uri="{0D108BD9-81ED-4DB2-BD59-A6C34878D82A}">
                    <a16:rowId xmlns="" xmlns:a16="http://schemas.microsoft.com/office/drawing/2014/main" val="10007"/>
                  </a:ext>
                </a:extLst>
              </a:tr>
              <a:tr h="0">
                <a:tc>
                  <a:txBody>
                    <a:bodyPr/>
                    <a:lstStyle/>
                    <a:p>
                      <a:endParaRPr lang="en-US" sz="1200" b="1" dirty="0">
                        <a:solidFill>
                          <a:schemeClr val="tx1"/>
                        </a:solidFill>
                      </a:endParaRPr>
                    </a:p>
                  </a:txBody>
                  <a:tcPr>
                    <a:solidFill>
                      <a:schemeClr val="bg1">
                        <a:lumMod val="60000"/>
                        <a:lumOff val="40000"/>
                      </a:schemeClr>
                    </a:solidFill>
                  </a:tcPr>
                </a:tc>
                <a:tc>
                  <a:txBody>
                    <a:bodyPr/>
                    <a:lstStyle/>
                    <a:p>
                      <a:endParaRPr lang="en-US" sz="1200" b="1"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txBody>
                  <a:tcPr>
                    <a:solidFill>
                      <a:schemeClr val="bg1">
                        <a:lumMod val="60000"/>
                        <a:lumOff val="40000"/>
                      </a:schemeClr>
                    </a:solidFill>
                  </a:tcPr>
                </a:tc>
                <a:extLst>
                  <a:ext uri="{0D108BD9-81ED-4DB2-BD59-A6C34878D82A}">
                    <a16:rowId xmlns="" xmlns:a16="http://schemas.microsoft.com/office/drawing/2014/main" val="10008"/>
                  </a:ext>
                </a:extLst>
              </a:tr>
              <a:tr h="137160">
                <a:tc>
                  <a:txBody>
                    <a:bodyPr/>
                    <a:lstStyle/>
                    <a:p>
                      <a:endParaRPr lang="en-US" sz="1200" dirty="0">
                        <a:solidFill>
                          <a:schemeClr val="tx1"/>
                        </a:solidFill>
                      </a:endParaRPr>
                    </a:p>
                  </a:txBody>
                  <a:tcPr/>
                </a:tc>
                <a:tc>
                  <a:txBody>
                    <a:bodyPr/>
                    <a:lstStyle/>
                    <a:p>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extLst>
                  <a:ext uri="{0D108BD9-81ED-4DB2-BD59-A6C34878D82A}">
                    <a16:rowId xmlns="" xmlns:a16="http://schemas.microsoft.com/office/drawing/2014/main" val="10009"/>
                  </a:ext>
                </a:extLst>
              </a:tr>
              <a:tr h="137160">
                <a:tc>
                  <a:txBody>
                    <a:bodyPr/>
                    <a:lstStyle/>
                    <a:p>
                      <a:endParaRPr lang="en-US" sz="1200" dirty="0">
                        <a:solidFill>
                          <a:schemeClr val="tx1"/>
                        </a:solidFill>
                      </a:endParaRPr>
                    </a:p>
                  </a:txBody>
                  <a:tcPr>
                    <a:solidFill>
                      <a:schemeClr val="bg1">
                        <a:lumMod val="60000"/>
                        <a:lumOff val="40000"/>
                      </a:schemeClr>
                    </a:solidFill>
                  </a:tcPr>
                </a:tc>
                <a:tc>
                  <a:txBody>
                    <a:bodyPr/>
                    <a:lstStyle/>
                    <a:p>
                      <a:endParaRPr lang="en-US" sz="1200"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chemeClr val="bg1">
                        <a:lumMod val="60000"/>
                        <a:lumOff val="40000"/>
                      </a:schemeClr>
                    </a:solidFill>
                  </a:tcPr>
                </a:tc>
                <a:tc>
                  <a:txBody>
                    <a:bodyPr/>
                    <a:lstStyle/>
                    <a:p>
                      <a:pPr marL="0" marR="0" lvl="1"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chemeClr val="bg1">
                        <a:lumMod val="60000"/>
                        <a:lumOff val="40000"/>
                      </a:schemeClr>
                    </a:solidFill>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828601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Filling</a:t>
            </a:r>
            <a:r>
              <a:rPr lang="es-ES" sz="4000" dirty="0"/>
              <a:t> </a:t>
            </a:r>
            <a:r>
              <a:rPr lang="es-ES" sz="4000" dirty="0" err="1"/>
              <a:t>pseudocode</a:t>
            </a:r>
            <a:endParaRPr lang="en-US" sz="4000" dirty="0"/>
          </a:p>
        </p:txBody>
      </p:sp>
      <p:sp>
        <p:nvSpPr>
          <p:cNvPr id="3" name="Marcador de contenido 2"/>
          <p:cNvSpPr>
            <a:spLocks noGrp="1"/>
          </p:cNvSpPr>
          <p:nvPr>
            <p:ph idx="1"/>
          </p:nvPr>
        </p:nvSpPr>
        <p:spPr/>
        <p:txBody>
          <a:bodyPr/>
          <a:lstStyle/>
          <a:p>
            <a:r>
              <a:rPr lang="en-US" sz="2400" dirty="0"/>
              <a:t>Visibility Buffer generation step</a:t>
            </a:r>
          </a:p>
          <a:p>
            <a:r>
              <a:rPr lang="en-US" sz="2400" dirty="0"/>
              <a:t>For each pixel on screen:</a:t>
            </a:r>
          </a:p>
          <a:p>
            <a:pPr lvl="1"/>
            <a:r>
              <a:rPr lang="en-US" sz="1600" dirty="0"/>
              <a:t>Pack (alpha masked bit, </a:t>
            </a:r>
            <a:r>
              <a:rPr lang="en-US" sz="1600" dirty="0" err="1"/>
              <a:t>drawID</a:t>
            </a:r>
            <a:r>
              <a:rPr lang="en-US" sz="1600" dirty="0"/>
              <a:t>, </a:t>
            </a:r>
            <a:r>
              <a:rPr lang="en-US" sz="1600" dirty="0" err="1"/>
              <a:t>primitiveID</a:t>
            </a:r>
            <a:r>
              <a:rPr lang="en-US" sz="1600" dirty="0"/>
              <a:t>) into 1 32-bit UINT</a:t>
            </a:r>
          </a:p>
          <a:p>
            <a:pPr lvl="1"/>
            <a:r>
              <a:rPr lang="en-US" sz="1600" dirty="0"/>
              <a:t>Write that into a screen-sized buffer</a:t>
            </a:r>
          </a:p>
          <a:p>
            <a:r>
              <a:rPr lang="en-US" sz="2400" dirty="0"/>
              <a:t>The tuple (alpha masked bit, </a:t>
            </a:r>
            <a:r>
              <a:rPr lang="en-US" sz="2400" dirty="0" err="1"/>
              <a:t>drawID</a:t>
            </a:r>
            <a:r>
              <a:rPr lang="en-US" sz="2400" dirty="0"/>
              <a:t>, </a:t>
            </a:r>
            <a:r>
              <a:rPr lang="en-US" sz="2400" dirty="0" err="1"/>
              <a:t>primitiveID</a:t>
            </a:r>
            <a:r>
              <a:rPr lang="en-US" sz="2400" dirty="0"/>
              <a:t>) will allow a </a:t>
            </a:r>
            <a:r>
              <a:rPr lang="en-US" sz="2400" dirty="0" err="1"/>
              <a:t>shader</a:t>
            </a:r>
            <a:r>
              <a:rPr lang="en-US" sz="2400" dirty="0"/>
              <a:t> to access the triangle data in the shading step</a:t>
            </a:r>
          </a:p>
        </p:txBody>
      </p:sp>
    </p:spTree>
    <p:extLst>
      <p:ext uri="{BB962C8B-B14F-4D97-AF65-F5344CB8AC3E}">
        <p14:creationId xmlns:p14="http://schemas.microsoft.com/office/powerpoint/2010/main" val="531224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Shader</a:t>
            </a:r>
            <a:r>
              <a:rPr lang="es-ES" sz="4000" dirty="0"/>
              <a:t> </a:t>
            </a:r>
            <a:r>
              <a:rPr lang="es-ES" sz="4000" dirty="0" err="1"/>
              <a:t>code</a:t>
            </a:r>
            <a:endParaRPr lang="en-US" sz="4000" dirty="0"/>
          </a:p>
        </p:txBody>
      </p:sp>
      <p:sp>
        <p:nvSpPr>
          <p:cNvPr id="4" name="CuadroTexto 4"/>
          <p:cNvSpPr txBox="1"/>
          <p:nvPr/>
        </p:nvSpPr>
        <p:spPr>
          <a:xfrm>
            <a:off x="62753" y="1676595"/>
            <a:ext cx="12066493" cy="461664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latin typeface="Courier New" panose="02070309020205020404" pitchFamily="49" charset="0"/>
                <a:cs typeface="Courier New" panose="02070309020205020404" pitchFamily="49" charset="0"/>
              </a:rPr>
              <a:t>// in </a:t>
            </a:r>
            <a:r>
              <a:rPr lang="en-US" sz="1400" dirty="0" err="1">
                <a:solidFill>
                  <a:schemeClr val="tx1"/>
                </a:solidFill>
                <a:latin typeface="Courier New" panose="02070309020205020404" pitchFamily="49" charset="0"/>
                <a:cs typeface="Courier New" panose="02070309020205020404" pitchFamily="49" charset="0"/>
              </a:rPr>
              <a:t>visibilityPass.shd</a:t>
            </a: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calculateOutputVBID</a:t>
            </a:r>
            <a:r>
              <a:rPr lang="en-US" sz="1400" dirty="0">
                <a:solidFill>
                  <a:schemeClr val="tx1"/>
                </a:solidFill>
                <a:latin typeface="Courier New" panose="02070309020205020404" pitchFamily="49" charset="0"/>
                <a:cs typeface="Courier New" panose="02070309020205020404" pitchFamily="49" charset="0"/>
              </a:rPr>
              <a:t>(bool opaque, </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drawID</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primitiveID</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drawID_primID</a:t>
            </a:r>
            <a:r>
              <a:rPr lang="en-US" sz="1400" dirty="0">
                <a:solidFill>
                  <a:schemeClr val="tx1"/>
                </a:solidFill>
                <a:latin typeface="Courier New" panose="02070309020205020404" pitchFamily="49" charset="0"/>
                <a:cs typeface="Courier New" panose="02070309020205020404" pitchFamily="49" charset="0"/>
              </a:rPr>
              <a:t> = ((</a:t>
            </a:r>
            <a:r>
              <a:rPr lang="en-US" sz="1400" dirty="0" err="1">
                <a:solidFill>
                  <a:schemeClr val="tx1"/>
                </a:solidFill>
                <a:latin typeface="Courier New" panose="02070309020205020404" pitchFamily="49" charset="0"/>
                <a:cs typeface="Courier New" panose="02070309020205020404" pitchFamily="49" charset="0"/>
              </a:rPr>
              <a:t>drawID</a:t>
            </a:r>
            <a:r>
              <a:rPr lang="en-US" sz="1400" dirty="0">
                <a:solidFill>
                  <a:schemeClr val="tx1"/>
                </a:solidFill>
                <a:latin typeface="Courier New" panose="02070309020205020404" pitchFamily="49" charset="0"/>
                <a:cs typeface="Courier New" panose="02070309020205020404" pitchFamily="49" charset="0"/>
              </a:rPr>
              <a:t> &lt;&lt; 23) &amp; 0x7F800000) | (</a:t>
            </a:r>
            <a:r>
              <a:rPr lang="en-US" sz="1400" dirty="0" err="1">
                <a:solidFill>
                  <a:schemeClr val="tx1"/>
                </a:solidFill>
                <a:latin typeface="Courier New" panose="02070309020205020404" pitchFamily="49" charset="0"/>
                <a:cs typeface="Courier New" panose="02070309020205020404" pitchFamily="49" charset="0"/>
              </a:rPr>
              <a:t>primitiveID</a:t>
            </a:r>
            <a:r>
              <a:rPr lang="en-US" sz="1400" dirty="0">
                <a:solidFill>
                  <a:schemeClr val="tx1"/>
                </a:solidFill>
                <a:latin typeface="Courier New" panose="02070309020205020404" pitchFamily="49" charset="0"/>
                <a:cs typeface="Courier New" panose="02070309020205020404" pitchFamily="49" charset="0"/>
              </a:rPr>
              <a:t> &amp; 0x007FFFFF);</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if (opaque)</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return </a:t>
            </a:r>
            <a:r>
              <a:rPr lang="en-US" sz="1400" dirty="0" err="1">
                <a:solidFill>
                  <a:schemeClr val="tx1"/>
                </a:solidFill>
                <a:latin typeface="Courier New" panose="02070309020205020404" pitchFamily="49" charset="0"/>
                <a:cs typeface="Courier New" panose="02070309020205020404" pitchFamily="49" charset="0"/>
              </a:rPr>
              <a:t>drawID_primID</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else</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return (1 &lt;&lt; 31) | </a:t>
            </a:r>
            <a:r>
              <a:rPr lang="en-US" sz="1400" dirty="0" err="1">
                <a:solidFill>
                  <a:schemeClr val="tx1"/>
                </a:solidFill>
                <a:latin typeface="Courier New" panose="02070309020205020404" pitchFamily="49" charset="0"/>
                <a:cs typeface="Courier New" panose="02070309020205020404" pitchFamily="49" charset="0"/>
              </a:rPr>
              <a:t>drawID_primID</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endParaRPr lang="en-US" sz="1400" dirty="0">
              <a:solidFill>
                <a:schemeClr val="tx1"/>
              </a:solidFill>
              <a:latin typeface="Courier New" panose="02070309020205020404" pitchFamily="49" charset="0"/>
              <a:cs typeface="Courier New" panose="02070309020205020404" pitchFamily="49" charset="0"/>
            </a:endParaRPr>
          </a:p>
          <a:p>
            <a:r>
              <a:rPr lang="en-US" sz="1400" dirty="0">
                <a:solidFill>
                  <a:schemeClr val="tx1"/>
                </a:solidFill>
                <a:latin typeface="Courier New" panose="02070309020205020404" pitchFamily="49" charset="0"/>
                <a:cs typeface="Courier New" panose="02070309020205020404" pitchFamily="49" charset="0"/>
              </a:rPr>
              <a:t>float4 unpackUnorm4x8(</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p){</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return float4(float(p &amp; 0x000000FF) / 255.0, </a:t>
            </a:r>
            <a:r>
              <a:rPr lang="en-GB" sz="1400" dirty="0">
                <a:solidFill>
                  <a:schemeClr val="tx1"/>
                </a:solidFill>
                <a:latin typeface="Courier New" panose="02070309020205020404" pitchFamily="49" charset="0"/>
                <a:cs typeface="Courier New" panose="02070309020205020404" pitchFamily="49" charset="0"/>
              </a:rPr>
              <a:t>float((p &amp; 0x0000FF00) &gt;&gt; 8) / 255.0,</a:t>
            </a:r>
            <a:br>
              <a:rPr lang="en-GB" sz="1400" dirty="0">
                <a:solidFill>
                  <a:schemeClr val="tx1"/>
                </a:solidFill>
                <a:latin typeface="Courier New" panose="02070309020205020404" pitchFamily="49" charset="0"/>
                <a:cs typeface="Courier New" panose="02070309020205020404" pitchFamily="49" charset="0"/>
              </a:rPr>
            </a:br>
            <a:r>
              <a:rPr lang="en-GB" sz="1400" dirty="0">
                <a:solidFill>
                  <a:schemeClr val="tx1"/>
                </a:solidFill>
                <a:latin typeface="Courier New" panose="02070309020205020404" pitchFamily="49" charset="0"/>
                <a:cs typeface="Courier New" panose="02070309020205020404" pitchFamily="49" charset="0"/>
              </a:rPr>
              <a:t>                  float((p &amp; 0x00FF0000) &gt;&gt; 16) / 255.0, float((p &amp; 0xFF000000) &gt;&gt; 24) / 255.0);</a:t>
            </a:r>
            <a:br>
              <a:rPr lang="en-GB"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err="1">
                <a:solidFill>
                  <a:schemeClr val="tx1"/>
                </a:solidFill>
                <a:latin typeface="Courier New" panose="02070309020205020404" pitchFamily="49" charset="0"/>
                <a:cs typeface="Courier New" panose="02070309020205020404" pitchFamily="49" charset="0"/>
              </a:rPr>
              <a:t>cbuffer</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RootConstants</a:t>
            </a:r>
            <a:r>
              <a:rPr lang="en-US" sz="1400" dirty="0">
                <a:solidFill>
                  <a:schemeClr val="tx1"/>
                </a:solidFill>
                <a:latin typeface="Courier New" panose="02070309020205020404" pitchFamily="49" charset="0"/>
                <a:cs typeface="Courier New" panose="02070309020205020404" pitchFamily="49" charset="0"/>
              </a:rPr>
              <a:t> : register(b0, space0){</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DrawID</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float4 main(</a:t>
            </a:r>
            <a:r>
              <a:rPr lang="en-US" sz="1400" dirty="0" err="1">
                <a:solidFill>
                  <a:schemeClr val="tx1"/>
                </a:solidFill>
                <a:latin typeface="Courier New" panose="02070309020205020404" pitchFamily="49" charset="0"/>
                <a:cs typeface="Courier New" panose="02070309020205020404" pitchFamily="49" charset="0"/>
              </a:rPr>
              <a:t>uint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primitiveID</a:t>
            </a:r>
            <a:r>
              <a:rPr lang="en-US" sz="1400" dirty="0">
                <a:solidFill>
                  <a:schemeClr val="tx1"/>
                </a:solidFill>
                <a:latin typeface="Courier New" panose="02070309020205020404" pitchFamily="49" charset="0"/>
                <a:cs typeface="Courier New" panose="02070309020205020404" pitchFamily="49" charset="0"/>
              </a:rPr>
              <a:t> : </a:t>
            </a:r>
            <a:r>
              <a:rPr lang="en-US" sz="1400" dirty="0" err="1">
                <a:solidFill>
                  <a:schemeClr val="tx1"/>
                </a:solidFill>
                <a:latin typeface="Courier New" panose="02070309020205020404" pitchFamily="49" charset="0"/>
                <a:cs typeface="Courier New" panose="02070309020205020404" pitchFamily="49" charset="0"/>
              </a:rPr>
              <a:t>SV_PrimitiveID</a:t>
            </a:r>
            <a:r>
              <a:rPr lang="en-US" sz="1400" dirty="0">
                <a:solidFill>
                  <a:schemeClr val="tx1"/>
                </a:solidFill>
                <a:latin typeface="Courier New" panose="02070309020205020404" pitchFamily="49" charset="0"/>
                <a:cs typeface="Courier New" panose="02070309020205020404" pitchFamily="49" charset="0"/>
              </a:rPr>
              <a:t>) : </a:t>
            </a:r>
            <a:r>
              <a:rPr lang="en-US" sz="1400" dirty="0" err="1">
                <a:solidFill>
                  <a:schemeClr val="tx1"/>
                </a:solidFill>
                <a:latin typeface="Courier New" panose="02070309020205020404" pitchFamily="49" charset="0"/>
                <a:cs typeface="Courier New" panose="02070309020205020404" pitchFamily="49" charset="0"/>
              </a:rPr>
              <a:t>SV_Target</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return unpackUnorm4x8(</a:t>
            </a:r>
            <a:r>
              <a:rPr lang="en-US" sz="1400" dirty="0" err="1">
                <a:solidFill>
                  <a:schemeClr val="tx1"/>
                </a:solidFill>
                <a:latin typeface="Courier New" panose="02070309020205020404" pitchFamily="49" charset="0"/>
                <a:cs typeface="Courier New" panose="02070309020205020404" pitchFamily="49" charset="0"/>
              </a:rPr>
              <a:t>calculateOutputVBID</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true,DrawID,primitiveID</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18988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3" name="Marcador de contenido 2"/>
          <p:cNvSpPr>
            <a:spLocks noGrp="1"/>
          </p:cNvSpPr>
          <p:nvPr>
            <p:ph idx="1"/>
          </p:nvPr>
        </p:nvSpPr>
        <p:spPr>
          <a:xfrm>
            <a:off x="711200" y="2006600"/>
            <a:ext cx="10769600" cy="4371340"/>
          </a:xfrm>
        </p:spPr>
        <p:txBody>
          <a:bodyPr>
            <a:normAutofit lnSpcReduction="10000"/>
          </a:bodyPr>
          <a:lstStyle/>
          <a:p>
            <a:r>
              <a:rPr lang="en-US" sz="2800" dirty="0"/>
              <a:t>For each pixel in screen-space we do:</a:t>
            </a:r>
          </a:p>
          <a:p>
            <a:pPr marL="1066785" lvl="1" indent="-457200">
              <a:buFont typeface="+mj-lt"/>
              <a:buAutoNum type="arabicPeriod"/>
            </a:pPr>
            <a:r>
              <a:rPr lang="en-US" sz="2400" dirty="0"/>
              <a:t>Get </a:t>
            </a:r>
            <a:r>
              <a:rPr lang="en-US" sz="2400" dirty="0" smtClean="0"/>
              <a:t>alpha mask </a:t>
            </a:r>
            <a:r>
              <a:rPr lang="en-US" dirty="0" smtClean="0"/>
              <a:t>bit/</a:t>
            </a:r>
            <a:r>
              <a:rPr lang="en-US" sz="2400" dirty="0" err="1" smtClean="0"/>
              <a:t>drawID</a:t>
            </a:r>
            <a:r>
              <a:rPr lang="en-US" sz="2400" dirty="0" smtClean="0"/>
              <a:t>/</a:t>
            </a:r>
            <a:r>
              <a:rPr lang="en-US" sz="2400" dirty="0" err="1" smtClean="0"/>
              <a:t>triangleID</a:t>
            </a:r>
            <a:r>
              <a:rPr lang="en-US" sz="2400" dirty="0" smtClean="0"/>
              <a:t> </a:t>
            </a:r>
            <a:r>
              <a:rPr lang="en-US" sz="2400" dirty="0"/>
              <a:t>at pixel </a:t>
            </a:r>
            <a:r>
              <a:rPr lang="en-US" sz="2400" dirty="0" err="1"/>
              <a:t>pos</a:t>
            </a:r>
            <a:endParaRPr lang="en-US" sz="2400" dirty="0"/>
          </a:p>
          <a:p>
            <a:pPr marL="1066785" lvl="1" indent="-457200">
              <a:buFont typeface="+mj-lt"/>
              <a:buAutoNum type="arabicPeriod"/>
            </a:pPr>
            <a:r>
              <a:rPr lang="en-US" sz="2400" dirty="0"/>
              <a:t>Load data for the 3 vertices from the </a:t>
            </a:r>
            <a:r>
              <a:rPr lang="en-US" sz="2400" dirty="0" smtClean="0"/>
              <a:t>IB and then the VB</a:t>
            </a:r>
            <a:endParaRPr lang="en-US" sz="2400" dirty="0"/>
          </a:p>
          <a:p>
            <a:pPr marL="1066785" lvl="1" indent="-457200">
              <a:buFont typeface="+mj-lt"/>
              <a:buAutoNum type="arabicPeriod"/>
            </a:pPr>
            <a:r>
              <a:rPr lang="en-US" dirty="0">
                <a:solidFill>
                  <a:srgbClr val="00B050"/>
                </a:solidFill>
              </a:rPr>
              <a:t>Compute the partial </a:t>
            </a:r>
            <a:r>
              <a:rPr lang="en-US" dirty="0" err="1">
                <a:solidFill>
                  <a:srgbClr val="00B050"/>
                </a:solidFill>
              </a:rPr>
              <a:t>derivates</a:t>
            </a:r>
            <a:r>
              <a:rPr lang="en-US" dirty="0">
                <a:solidFill>
                  <a:srgbClr val="00B050"/>
                </a:solidFill>
              </a:rPr>
              <a:t> of the </a:t>
            </a:r>
            <a:r>
              <a:rPr lang="en-US" dirty="0" err="1">
                <a:solidFill>
                  <a:srgbClr val="00B050"/>
                </a:solidFill>
              </a:rPr>
              <a:t>barycentric</a:t>
            </a:r>
            <a:r>
              <a:rPr lang="en-US" dirty="0">
                <a:solidFill>
                  <a:srgbClr val="00B050"/>
                </a:solidFill>
              </a:rPr>
              <a:t> coordinates – triangle </a:t>
            </a:r>
            <a:r>
              <a:rPr lang="en-US" dirty="0" smtClean="0">
                <a:solidFill>
                  <a:srgbClr val="00B050"/>
                </a:solidFill>
              </a:rPr>
              <a:t>gradients</a:t>
            </a:r>
            <a:endParaRPr lang="en-US" dirty="0">
              <a:solidFill>
                <a:srgbClr val="00B050"/>
              </a:solidFill>
            </a:endParaRPr>
          </a:p>
          <a:p>
            <a:pPr marL="1581135" lvl="2" indent="-514350">
              <a:buFont typeface="+mj-lt"/>
              <a:buAutoNum type="romanLcPeriod"/>
            </a:pPr>
            <a:r>
              <a:rPr lang="en-US" dirty="0" smtClean="0">
                <a:solidFill>
                  <a:srgbClr val="00B050"/>
                </a:solidFill>
              </a:rPr>
              <a:t>Compute </a:t>
            </a:r>
            <a:r>
              <a:rPr lang="en-US" dirty="0">
                <a:solidFill>
                  <a:srgbClr val="00B050"/>
                </a:solidFill>
              </a:rPr>
              <a:t>x and y value of each vertex of a triangle in projected screen-space</a:t>
            </a:r>
          </a:p>
          <a:p>
            <a:pPr marL="1581135" lvl="2" indent="-514350">
              <a:buFont typeface="+mj-lt"/>
              <a:buAutoNum type="romanLcPeriod"/>
            </a:pPr>
            <a:r>
              <a:rPr lang="en-US" dirty="0">
                <a:solidFill>
                  <a:srgbClr val="00B050"/>
                </a:solidFill>
              </a:rPr>
              <a:t>Compute </a:t>
            </a:r>
            <a:r>
              <a:rPr lang="en-US" dirty="0" smtClean="0">
                <a:solidFill>
                  <a:srgbClr val="00B050"/>
                </a:solidFill>
              </a:rPr>
              <a:t>partial derivatives</a:t>
            </a:r>
          </a:p>
          <a:p>
            <a:pPr marL="1066785" lvl="1" indent="-457200">
              <a:buFont typeface="+mj-lt"/>
              <a:buAutoNum type="arabicPeriod"/>
            </a:pPr>
            <a:r>
              <a:rPr lang="en-US" sz="2400" dirty="0" smtClean="0"/>
              <a:t>Interpolate </a:t>
            </a:r>
            <a:r>
              <a:rPr lang="en-US" sz="2400" dirty="0"/>
              <a:t>vertex attributes at </a:t>
            </a:r>
            <a:r>
              <a:rPr lang="en-US" sz="2400" dirty="0" err="1"/>
              <a:t>pixelpos</a:t>
            </a:r>
            <a:r>
              <a:rPr lang="en-US" sz="2400" dirty="0"/>
              <a:t> using </a:t>
            </a:r>
            <a:r>
              <a:rPr lang="en-US" sz="2400" dirty="0" smtClean="0"/>
              <a:t>triangle gradient (could </a:t>
            </a:r>
            <a:r>
              <a:rPr lang="en-US" sz="2400" dirty="0"/>
              <a:t>do triangle / object-space lighting)</a:t>
            </a:r>
          </a:p>
          <a:p>
            <a:pPr marL="1295380" lvl="2" indent="-457200">
              <a:buFont typeface="+mj-lt"/>
              <a:buAutoNum type="alphaLcParenR"/>
            </a:pPr>
            <a:r>
              <a:rPr lang="en-US" sz="2400" dirty="0" err="1"/>
              <a:t>Attribs</a:t>
            </a:r>
            <a:r>
              <a:rPr lang="en-US" sz="2400" dirty="0"/>
              <a:t> use w from position to compute perspective correct interpolation</a:t>
            </a:r>
          </a:p>
          <a:p>
            <a:pPr marL="1295380" lvl="2" indent="-457200">
              <a:buFont typeface="+mj-lt"/>
              <a:buAutoNum type="alphaLcParenR"/>
            </a:pPr>
            <a:r>
              <a:rPr lang="en-US" sz="2400" dirty="0"/>
              <a:t>MVP matrix is applied to position</a:t>
            </a:r>
          </a:p>
          <a:p>
            <a:pPr marL="1066785" lvl="1" indent="-457200">
              <a:buFont typeface="+mj-lt"/>
              <a:buAutoNum type="arabicPeriod"/>
            </a:pPr>
            <a:r>
              <a:rPr lang="en-US" sz="2400" dirty="0"/>
              <a:t>We have all data ready: shade and calculate final color</a:t>
            </a:r>
          </a:p>
        </p:txBody>
      </p:sp>
    </p:spTree>
    <p:extLst>
      <p:ext uri="{BB962C8B-B14F-4D97-AF65-F5344CB8AC3E}">
        <p14:creationId xmlns:p14="http://schemas.microsoft.com/office/powerpoint/2010/main" val="2584621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3" name="Marcador de contenido 2"/>
          <p:cNvSpPr>
            <a:spLocks noGrp="1"/>
          </p:cNvSpPr>
          <p:nvPr>
            <p:ph idx="1"/>
          </p:nvPr>
        </p:nvSpPr>
        <p:spPr>
          <a:xfrm>
            <a:off x="711200" y="2006600"/>
            <a:ext cx="11480800" cy="4371340"/>
          </a:xfrm>
        </p:spPr>
        <p:txBody>
          <a:bodyPr>
            <a:normAutofit/>
          </a:bodyPr>
          <a:lstStyle/>
          <a:p>
            <a:pPr marL="152385" indent="0">
              <a:buNone/>
            </a:pPr>
            <a:r>
              <a:rPr lang="en-US" sz="2000" dirty="0" err="1"/>
              <a:t>Barycentric</a:t>
            </a:r>
            <a:r>
              <a:rPr lang="en-US" sz="2000" dirty="0"/>
              <a:t> coordinates </a:t>
            </a:r>
            <a:r>
              <a:rPr lang="el-GR" sz="2000" dirty="0"/>
              <a:t>λ</a:t>
            </a:r>
            <a:r>
              <a:rPr lang="en-US" sz="2000" baseline="-25000" dirty="0"/>
              <a:t>1</a:t>
            </a:r>
            <a:r>
              <a:rPr lang="en-US" sz="2000" dirty="0"/>
              <a:t>, </a:t>
            </a:r>
            <a:r>
              <a:rPr lang="el-GR" sz="2000" dirty="0"/>
              <a:t>λ</a:t>
            </a:r>
            <a:r>
              <a:rPr lang="en-US" sz="2000" baseline="-25000" dirty="0"/>
              <a:t>2</a:t>
            </a:r>
            <a:r>
              <a:rPr lang="en-US" sz="2000" dirty="0"/>
              <a:t>,</a:t>
            </a:r>
            <a:r>
              <a:rPr lang="el-GR" sz="2000" dirty="0"/>
              <a:t> λ</a:t>
            </a:r>
            <a:r>
              <a:rPr lang="en-US" sz="2000" baseline="-25000" dirty="0"/>
              <a:t>3</a:t>
            </a:r>
            <a:r>
              <a:rPr lang="en-US" sz="2000" dirty="0"/>
              <a:t> on an equilateral triangle </a:t>
            </a:r>
            <a:br>
              <a:rPr lang="en-US" sz="2000" dirty="0"/>
            </a:br>
            <a:r>
              <a:rPr lang="en-US" sz="2000" dirty="0"/>
              <a:t>and on a right triangle</a:t>
            </a:r>
          </a:p>
        </p:txBody>
      </p:sp>
      <p:pic>
        <p:nvPicPr>
          <p:cNvPr id="3074" name="Picture 2" descr="H:\Repos_New\Talks\Montreal Master Class 2016\Lectures\Images\BaryCentricCoordina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248" y="1420533"/>
            <a:ext cx="3585882" cy="536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41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950" y="1618774"/>
            <a:ext cx="8602980" cy="4839176"/>
          </a:xfrm>
          <a:prstGeom prst="rect">
            <a:avLst/>
          </a:prstGeom>
        </p:spPr>
      </p:pic>
    </p:spTree>
    <p:extLst>
      <p:ext uri="{BB962C8B-B14F-4D97-AF65-F5344CB8AC3E}">
        <p14:creationId xmlns:p14="http://schemas.microsoft.com/office/powerpoint/2010/main" val="2225072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23"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24" name="TextShape 3"/>
          <p:cNvSpPr txBox="1"/>
          <p:nvPr/>
        </p:nvSpPr>
        <p:spPr>
          <a:xfrm>
            <a:off x="2952000" y="201600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0</a:t>
            </a:r>
          </a:p>
        </p:txBody>
      </p:sp>
      <p:sp>
        <p:nvSpPr>
          <p:cNvPr id="125" name="TextShape 4"/>
          <p:cNvSpPr txBox="1"/>
          <p:nvPr/>
        </p:nvSpPr>
        <p:spPr>
          <a:xfrm>
            <a:off x="2448000" y="547200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1</a:t>
            </a:r>
          </a:p>
        </p:txBody>
      </p:sp>
      <p:sp>
        <p:nvSpPr>
          <p:cNvPr id="126" name="TextShape 5"/>
          <p:cNvSpPr txBox="1"/>
          <p:nvPr/>
        </p:nvSpPr>
        <p:spPr>
          <a:xfrm>
            <a:off x="7920000" y="519768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2</a:t>
            </a:r>
          </a:p>
        </p:txBody>
      </p:sp>
      <p:sp>
        <p:nvSpPr>
          <p:cNvPr id="127" name="TextShape 6"/>
          <p:cNvSpPr txBox="1"/>
          <p:nvPr/>
        </p:nvSpPr>
        <p:spPr>
          <a:xfrm>
            <a:off x="6696000" y="2016000"/>
            <a:ext cx="3096000" cy="1440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Point being shaded: we want to calculate vertex attributes at this position</a:t>
            </a:r>
          </a:p>
        </p:txBody>
      </p:sp>
      <p:sp>
        <p:nvSpPr>
          <p:cNvPr id="128" name="CustomShape 7"/>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29" name="Line 8"/>
          <p:cNvSpPr/>
          <p:nvPr/>
        </p:nvSpPr>
        <p:spPr>
          <a:xfrm flipH="1">
            <a:off x="5112000" y="2520000"/>
            <a:ext cx="1512000" cy="1728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30" name="Line 9"/>
          <p:cNvSpPr/>
          <p:nvPr/>
        </p:nvSpPr>
        <p:spPr>
          <a:xfrm>
            <a:off x="3960000" y="2304000"/>
            <a:ext cx="432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31" name="Line 10"/>
          <p:cNvSpPr/>
          <p:nvPr/>
        </p:nvSpPr>
        <p:spPr>
          <a:xfrm flipV="1">
            <a:off x="3456000" y="5400000"/>
            <a:ext cx="288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32" name="Line 11"/>
          <p:cNvSpPr/>
          <p:nvPr/>
        </p:nvSpPr>
        <p:spPr>
          <a:xfrm flipH="1">
            <a:off x="7488000" y="5400000"/>
            <a:ext cx="432000" cy="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89995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34"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35" name="TextShape 3"/>
          <p:cNvSpPr txBox="1"/>
          <p:nvPr/>
        </p:nvSpPr>
        <p:spPr>
          <a:xfrm>
            <a:off x="2952000" y="201600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0</a:t>
            </a:r>
          </a:p>
        </p:txBody>
      </p:sp>
      <p:sp>
        <p:nvSpPr>
          <p:cNvPr id="136" name="TextShape 4"/>
          <p:cNvSpPr txBox="1"/>
          <p:nvPr/>
        </p:nvSpPr>
        <p:spPr>
          <a:xfrm>
            <a:off x="2448000" y="547200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1</a:t>
            </a:r>
          </a:p>
        </p:txBody>
      </p:sp>
      <p:sp>
        <p:nvSpPr>
          <p:cNvPr id="137" name="TextShape 5"/>
          <p:cNvSpPr txBox="1"/>
          <p:nvPr/>
        </p:nvSpPr>
        <p:spPr>
          <a:xfrm>
            <a:off x="7920000" y="5197680"/>
            <a:ext cx="1080000" cy="346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2</a:t>
            </a:r>
          </a:p>
        </p:txBody>
      </p:sp>
      <p:sp>
        <p:nvSpPr>
          <p:cNvPr id="138" name="TextShape 6"/>
          <p:cNvSpPr txBox="1"/>
          <p:nvPr/>
        </p:nvSpPr>
        <p:spPr>
          <a:xfrm>
            <a:off x="6696000" y="2016000"/>
            <a:ext cx="3096000" cy="1440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We can divide the triangle like this. Splitting the triangle in 3 areas (A</a:t>
            </a:r>
            <a:r>
              <a:rPr lang="es-ES" sz="1600" b="0" strike="noStrike" spc="-1" baseline="-33000">
                <a:solidFill>
                  <a:srgbClr val="000000"/>
                </a:solidFill>
                <a:uFill>
                  <a:solidFill>
                    <a:srgbClr val="FFFFFF"/>
                  </a:solidFill>
                </a:uFill>
                <a:latin typeface="Arial"/>
              </a:rPr>
              <a:t>0</a:t>
            </a:r>
            <a:r>
              <a:rPr lang="es-ES" sz="1800" b="0" strike="noStrike" spc="-1">
                <a:solidFill>
                  <a:srgbClr val="000000"/>
                </a:solidFill>
                <a:uFill>
                  <a:solidFill>
                    <a:srgbClr val="FFFFFF"/>
                  </a:solidFill>
                </a:uFill>
                <a:latin typeface="Arial"/>
              </a:rPr>
              <a:t>, A</a:t>
            </a:r>
            <a:r>
              <a:rPr lang="es-ES" sz="1800" b="0" strike="noStrike" spc="-1" baseline="-33000">
                <a:solidFill>
                  <a:srgbClr val="000000"/>
                </a:solidFill>
                <a:uFill>
                  <a:solidFill>
                    <a:srgbClr val="FFFFFF"/>
                  </a:solidFill>
                </a:uFill>
                <a:latin typeface="Arial"/>
              </a:rPr>
              <a:t>1</a:t>
            </a:r>
            <a:r>
              <a:rPr lang="es-ES" sz="1800" b="0" strike="noStrike" spc="-1">
                <a:solidFill>
                  <a:srgbClr val="000000"/>
                </a:solidFill>
                <a:uFill>
                  <a:solidFill>
                    <a:srgbClr val="FFFFFF"/>
                  </a:solidFill>
                </a:uFill>
                <a:latin typeface="Arial"/>
              </a:rPr>
              <a:t>, and A</a:t>
            </a:r>
            <a:r>
              <a:rPr lang="es-ES" sz="1800" b="0" strike="noStrike" spc="-1" baseline="-33000">
                <a:solidFill>
                  <a:srgbClr val="000000"/>
                </a:solidFill>
                <a:uFill>
                  <a:solidFill>
                    <a:srgbClr val="FFFFFF"/>
                  </a:solidFill>
                </a:uFill>
                <a:latin typeface="Arial"/>
              </a:rPr>
              <a:t>2</a:t>
            </a:r>
            <a:r>
              <a:rPr lang="es-ES" sz="1800" b="0" strike="noStrike" spc="-1">
                <a:solidFill>
                  <a:srgbClr val="000000"/>
                </a:solidFill>
                <a:uFill>
                  <a:solidFill>
                    <a:srgbClr val="FFFFFF"/>
                  </a:solidFill>
                </a:uFill>
                <a:latin typeface="Arial"/>
              </a:rPr>
              <a:t>)</a:t>
            </a:r>
          </a:p>
        </p:txBody>
      </p:sp>
      <p:sp>
        <p:nvSpPr>
          <p:cNvPr id="139" name="Line 7"/>
          <p:cNvSpPr/>
          <p:nvPr/>
        </p:nvSpPr>
        <p:spPr>
          <a:xfrm>
            <a:off x="3960000" y="2304000"/>
            <a:ext cx="432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40" name="Line 8"/>
          <p:cNvSpPr/>
          <p:nvPr/>
        </p:nvSpPr>
        <p:spPr>
          <a:xfrm flipV="1">
            <a:off x="3456000" y="5400000"/>
            <a:ext cx="288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41" name="Line 9"/>
          <p:cNvSpPr/>
          <p:nvPr/>
        </p:nvSpPr>
        <p:spPr>
          <a:xfrm flipH="1">
            <a:off x="7488000" y="5400000"/>
            <a:ext cx="432000" cy="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42" name="Line 10"/>
          <p:cNvSpPr/>
          <p:nvPr/>
        </p:nvSpPr>
        <p:spPr>
          <a:xfrm flipH="1" flipV="1">
            <a:off x="5121000" y="4320000"/>
            <a:ext cx="2295000" cy="1080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43" name="Line 11"/>
          <p:cNvSpPr/>
          <p:nvPr/>
        </p:nvSpPr>
        <p:spPr>
          <a:xfrm flipV="1">
            <a:off x="3888000" y="4320000"/>
            <a:ext cx="1152000" cy="1008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44" name="Line 12"/>
          <p:cNvSpPr/>
          <p:nvPr/>
        </p:nvSpPr>
        <p:spPr>
          <a:xfrm>
            <a:off x="4464000" y="2592000"/>
            <a:ext cx="576000" cy="1656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45" name="CustomShape 13"/>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46" name="TextShape 14"/>
          <p:cNvSpPr txBox="1"/>
          <p:nvPr/>
        </p:nvSpPr>
        <p:spPr>
          <a:xfrm>
            <a:off x="4248000" y="3888000"/>
            <a:ext cx="537480" cy="432000"/>
          </a:xfrm>
          <a:prstGeom prst="rect">
            <a:avLst/>
          </a:prstGeom>
          <a:noFill/>
          <a:ln w="36000">
            <a:noFill/>
          </a:ln>
        </p:spPr>
        <p:txBody>
          <a:bodyPr lIns="90000" tIns="45000" rIns="90000" bIns="45000"/>
          <a:lstStyle/>
          <a:p>
            <a:r>
              <a:rPr lang="es-ES" sz="1800" b="0" strike="noStrike" spc="-1" dirty="0" smtClean="0">
                <a:solidFill>
                  <a:srgbClr val="000000"/>
                </a:solidFill>
                <a:uFill>
                  <a:solidFill>
                    <a:srgbClr val="FFFFFF"/>
                  </a:solidFill>
                </a:uFill>
                <a:latin typeface="Arial"/>
              </a:rPr>
              <a:t>A</a:t>
            </a:r>
            <a:r>
              <a:rPr lang="es-ES" sz="1600" b="0" strike="noStrike" spc="-1" baseline="-33000" dirty="0" smtClean="0">
                <a:solidFill>
                  <a:srgbClr val="000000"/>
                </a:solidFill>
                <a:uFill>
                  <a:solidFill>
                    <a:srgbClr val="FFFFFF"/>
                  </a:solidFill>
                </a:uFill>
                <a:latin typeface="Arial"/>
              </a:rPr>
              <a:t>2</a:t>
            </a:r>
            <a:endParaRPr lang="es-ES" sz="1800" b="0" strike="noStrike" spc="-1" dirty="0">
              <a:solidFill>
                <a:srgbClr val="000000"/>
              </a:solidFill>
              <a:uFill>
                <a:solidFill>
                  <a:srgbClr val="FFFFFF"/>
                </a:solidFill>
              </a:uFill>
              <a:latin typeface="Arial"/>
            </a:endParaRPr>
          </a:p>
        </p:txBody>
      </p:sp>
      <p:sp>
        <p:nvSpPr>
          <p:cNvPr id="147" name="TextShape 15"/>
          <p:cNvSpPr txBox="1"/>
          <p:nvPr/>
        </p:nvSpPr>
        <p:spPr>
          <a:xfrm>
            <a:off x="5001480" y="4722120"/>
            <a:ext cx="530640" cy="427680"/>
          </a:xfrm>
          <a:prstGeom prst="rect">
            <a:avLst/>
          </a:prstGeom>
          <a:noFill/>
          <a:ln w="36000">
            <a:noFill/>
          </a:ln>
        </p:spPr>
        <p:txBody>
          <a:bodyPr lIns="90000" tIns="45000" rIns="90000" bIns="45000"/>
          <a:lstStyle/>
          <a:p>
            <a:r>
              <a:rPr lang="es-ES" sz="1800" b="0" strike="noStrike" spc="-1" dirty="0" smtClean="0">
                <a:solidFill>
                  <a:srgbClr val="000000"/>
                </a:solidFill>
                <a:uFill>
                  <a:solidFill>
                    <a:srgbClr val="FFFFFF"/>
                  </a:solidFill>
                </a:uFill>
                <a:latin typeface="Arial"/>
              </a:rPr>
              <a:t>A</a:t>
            </a:r>
            <a:r>
              <a:rPr lang="es-ES" sz="1600" b="0" strike="noStrike" spc="-1" baseline="-33000" dirty="0" smtClean="0">
                <a:solidFill>
                  <a:srgbClr val="000000"/>
                </a:solidFill>
                <a:uFill>
                  <a:solidFill>
                    <a:srgbClr val="FFFFFF"/>
                  </a:solidFill>
                </a:uFill>
                <a:latin typeface="Arial"/>
              </a:rPr>
              <a:t>0</a:t>
            </a:r>
            <a:endParaRPr lang="es-ES" sz="1800" b="0" strike="noStrike" spc="-1" dirty="0">
              <a:solidFill>
                <a:srgbClr val="000000"/>
              </a:solidFill>
              <a:uFill>
                <a:solidFill>
                  <a:srgbClr val="FFFFFF"/>
                </a:solidFill>
              </a:uFill>
              <a:latin typeface="Arial"/>
            </a:endParaRPr>
          </a:p>
        </p:txBody>
      </p:sp>
      <p:sp>
        <p:nvSpPr>
          <p:cNvPr id="148" name="TextShape 16"/>
          <p:cNvSpPr txBox="1"/>
          <p:nvPr/>
        </p:nvSpPr>
        <p:spPr>
          <a:xfrm>
            <a:off x="5289480" y="3816000"/>
            <a:ext cx="608400" cy="504000"/>
          </a:xfrm>
          <a:prstGeom prst="rect">
            <a:avLst/>
          </a:prstGeom>
          <a:noFill/>
          <a:ln w="36000">
            <a:noFill/>
          </a:ln>
        </p:spPr>
        <p:txBody>
          <a:bodyPr lIns="90000" tIns="45000" rIns="90000" bIns="45000"/>
          <a:lstStyle/>
          <a:p>
            <a:r>
              <a:rPr lang="es-ES" sz="1800" b="0" strike="noStrike" spc="-1" dirty="0" smtClean="0">
                <a:solidFill>
                  <a:srgbClr val="000000"/>
                </a:solidFill>
                <a:uFill>
                  <a:solidFill>
                    <a:srgbClr val="FFFFFF"/>
                  </a:solidFill>
                </a:uFill>
                <a:latin typeface="Arial"/>
              </a:rPr>
              <a:t>A</a:t>
            </a:r>
            <a:r>
              <a:rPr lang="es-ES" sz="1600" b="0" strike="noStrike" spc="-1" baseline="-33000" dirty="0" smtClean="0">
                <a:solidFill>
                  <a:srgbClr val="000000"/>
                </a:solidFill>
                <a:uFill>
                  <a:solidFill>
                    <a:srgbClr val="FFFFFF"/>
                  </a:solidFill>
                </a:uFill>
                <a:latin typeface="Arial"/>
              </a:rPr>
              <a:t>1</a:t>
            </a:r>
            <a:endParaRPr lang="es-E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303136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50"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51" name="TextShape 3"/>
          <p:cNvSpPr txBox="1"/>
          <p:nvPr/>
        </p:nvSpPr>
        <p:spPr>
          <a:xfrm>
            <a:off x="2952000" y="201600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0 (v0)</a:t>
            </a:r>
          </a:p>
        </p:txBody>
      </p:sp>
      <p:sp>
        <p:nvSpPr>
          <p:cNvPr id="152" name="TextShape 4"/>
          <p:cNvSpPr txBox="1"/>
          <p:nvPr/>
        </p:nvSpPr>
        <p:spPr>
          <a:xfrm>
            <a:off x="2448000" y="547200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1</a:t>
            </a:r>
          </a:p>
          <a:p>
            <a:r>
              <a:rPr lang="es-ES" sz="1800" b="0" strike="noStrike" spc="-1">
                <a:solidFill>
                  <a:srgbClr val="000000"/>
                </a:solidFill>
                <a:uFill>
                  <a:solidFill>
                    <a:srgbClr val="FFFFFF"/>
                  </a:solidFill>
                </a:uFill>
                <a:latin typeface="Arial"/>
              </a:rPr>
              <a:t>(v1)</a:t>
            </a:r>
          </a:p>
        </p:txBody>
      </p:sp>
      <p:sp>
        <p:nvSpPr>
          <p:cNvPr id="153" name="TextShape 5"/>
          <p:cNvSpPr txBox="1"/>
          <p:nvPr/>
        </p:nvSpPr>
        <p:spPr>
          <a:xfrm>
            <a:off x="7920000" y="519768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2</a:t>
            </a:r>
          </a:p>
          <a:p>
            <a:r>
              <a:rPr lang="es-ES" sz="1800" b="0" strike="noStrike" spc="-1">
                <a:solidFill>
                  <a:srgbClr val="000000"/>
                </a:solidFill>
                <a:uFill>
                  <a:solidFill>
                    <a:srgbClr val="FFFFFF"/>
                  </a:solidFill>
                </a:uFill>
                <a:latin typeface="Arial"/>
              </a:rPr>
              <a:t>(v2)</a:t>
            </a:r>
          </a:p>
        </p:txBody>
      </p:sp>
      <p:sp>
        <p:nvSpPr>
          <p:cNvPr id="154" name="TextShape 6"/>
          <p:cNvSpPr txBox="1"/>
          <p:nvPr/>
        </p:nvSpPr>
        <p:spPr>
          <a:xfrm>
            <a:off x="216000" y="3024000"/>
            <a:ext cx="3672000" cy="1656000"/>
          </a:xfrm>
          <a:prstGeom prst="rect">
            <a:avLst/>
          </a:prstGeom>
          <a:noFill/>
          <a:ln w="36000">
            <a:noFill/>
          </a:ln>
        </p:spPr>
        <p:txBody>
          <a:bodyPr lIns="90000" tIns="45000" rIns="90000" bIns="45000"/>
          <a:lstStyle/>
          <a:p>
            <a:r>
              <a:rPr lang="es-ES" sz="1800" b="0" strike="noStrike" spc="-1" dirty="0" err="1">
                <a:solidFill>
                  <a:srgbClr val="000000"/>
                </a:solidFill>
                <a:uFill>
                  <a:solidFill>
                    <a:srgbClr val="FFFFFF"/>
                  </a:solidFill>
                </a:uFill>
                <a:latin typeface="Arial"/>
              </a:rPr>
              <a:t>The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barycentric</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coordinates</a:t>
            </a:r>
            <a:r>
              <a:rPr lang="es-ES" sz="1800" b="0" strike="noStrike" spc="-1" dirty="0">
                <a:solidFill>
                  <a:srgbClr val="000000"/>
                </a:solidFill>
                <a:uFill>
                  <a:solidFill>
                    <a:srgbClr val="FFFFFF"/>
                  </a:solidFill>
                </a:uFill>
                <a:latin typeface="Arial"/>
              </a:rPr>
              <a:t> are </a:t>
            </a:r>
            <a:r>
              <a:rPr lang="es-ES" sz="1800" b="0" strike="noStrike" spc="-1" dirty="0" err="1">
                <a:solidFill>
                  <a:srgbClr val="000000"/>
                </a:solidFill>
                <a:uFill>
                  <a:solidFill>
                    <a:srgbClr val="FFFFFF"/>
                  </a:solidFill>
                </a:uFill>
                <a:latin typeface="Arial"/>
              </a:rPr>
              <a:t>defined</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like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this</a:t>
            </a:r>
            <a:r>
              <a:rPr lang="es-ES" sz="1800" b="0" strike="noStrike" spc="-1" dirty="0">
                <a:solidFill>
                  <a:srgbClr val="000000"/>
                </a:solidFill>
                <a:uFill>
                  <a:solidFill>
                    <a:srgbClr val="FFFFFF"/>
                  </a:solidFill>
                </a:uFill>
                <a:latin typeface="Arial"/>
              </a:rPr>
              <a:t>:</a:t>
            </a:r>
          </a:p>
          <a:p>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rPr>
              <a:t>(A</a:t>
            </a:r>
            <a:r>
              <a:rPr lang="es-ES" sz="1800" b="0" strike="noStrike" spc="-1" baseline="-33000" dirty="0">
                <a:solidFill>
                  <a:srgbClr val="000000"/>
                </a:solidFill>
                <a:uFill>
                  <a:solidFill>
                    <a:srgbClr val="FFFFFF"/>
                  </a:solidFill>
                </a:uFill>
                <a:latin typeface="Arial"/>
              </a:rPr>
              <a:t>0 </a:t>
            </a:r>
            <a:r>
              <a:rPr lang="es-ES" sz="1800" b="0" strike="noStrike" spc="-1" dirty="0">
                <a:solidFill>
                  <a:srgbClr val="000000"/>
                </a:solidFill>
                <a:uFill>
                  <a:solidFill>
                    <a:srgbClr val="FFFFFF"/>
                  </a:solidFill>
                </a:uFill>
                <a:latin typeface="Arial"/>
              </a:rPr>
              <a:t>/ A, A</a:t>
            </a:r>
            <a:r>
              <a:rPr lang="es-ES" sz="1800" b="0" strike="noStrike" spc="-1" baseline="-33000" dirty="0">
                <a:solidFill>
                  <a:srgbClr val="000000"/>
                </a:solidFill>
                <a:uFill>
                  <a:solidFill>
                    <a:srgbClr val="FFFFFF"/>
                  </a:solidFill>
                </a:uFill>
                <a:latin typeface="Arial"/>
              </a:rPr>
              <a:t>1 </a:t>
            </a:r>
            <a:r>
              <a:rPr lang="es-ES" sz="1800" b="0" strike="noStrike" spc="-1" dirty="0">
                <a:solidFill>
                  <a:srgbClr val="000000"/>
                </a:solidFill>
                <a:uFill>
                  <a:solidFill>
                    <a:srgbClr val="FFFFFF"/>
                  </a:solidFill>
                </a:uFill>
                <a:latin typeface="Arial"/>
              </a:rPr>
              <a:t>/ A, A</a:t>
            </a:r>
            <a:r>
              <a:rPr lang="es-ES" sz="1800" b="0" strike="noStrike" spc="-1" baseline="-33000" dirty="0">
                <a:solidFill>
                  <a:srgbClr val="000000"/>
                </a:solidFill>
                <a:uFill>
                  <a:solidFill>
                    <a:srgbClr val="FFFFFF"/>
                  </a:solidFill>
                </a:uFill>
                <a:latin typeface="Arial"/>
              </a:rPr>
              <a:t>2 </a:t>
            </a:r>
            <a:r>
              <a:rPr lang="es-ES" sz="1800" b="0" strike="noStrike" spc="-1" dirty="0">
                <a:solidFill>
                  <a:srgbClr val="000000"/>
                </a:solidFill>
                <a:uFill>
                  <a:solidFill>
                    <a:srgbClr val="FFFFFF"/>
                  </a:solidFill>
                </a:uFill>
                <a:latin typeface="Arial"/>
              </a:rPr>
              <a:t>/ A) = (λ</a:t>
            </a:r>
            <a:r>
              <a:rPr lang="es-ES" sz="1800" b="0" strike="noStrike" spc="-1" baseline="-33000" dirty="0">
                <a:solidFill>
                  <a:srgbClr val="000000"/>
                </a:solidFill>
                <a:uFill>
                  <a:solidFill>
                    <a:srgbClr val="FFFFFF"/>
                  </a:solidFill>
                </a:uFill>
                <a:latin typeface="Arial"/>
              </a:rPr>
              <a:t>0</a:t>
            </a:r>
            <a:r>
              <a:rPr lang="es-ES" sz="1800" b="0" strike="noStrike" spc="-1" dirty="0">
                <a:solidFill>
                  <a:srgbClr val="000000"/>
                </a:solidFill>
                <a:uFill>
                  <a:solidFill>
                    <a:srgbClr val="FFFFFF"/>
                  </a:solidFill>
                </a:uFill>
                <a:latin typeface="Arial"/>
              </a:rPr>
              <a:t>, λ</a:t>
            </a:r>
            <a:r>
              <a:rPr lang="es-ES" sz="1800" b="0" strike="noStrike" spc="-1" baseline="-33000" dirty="0">
                <a:solidFill>
                  <a:srgbClr val="000000"/>
                </a:solidFill>
                <a:uFill>
                  <a:solidFill>
                    <a:srgbClr val="FFFFFF"/>
                  </a:solidFill>
                </a:uFill>
                <a:latin typeface="Arial"/>
              </a:rPr>
              <a:t>1</a:t>
            </a:r>
            <a:r>
              <a:rPr lang="es-ES" sz="1800" b="0" strike="noStrike" spc="-1" dirty="0">
                <a:solidFill>
                  <a:srgbClr val="000000"/>
                </a:solidFill>
                <a:uFill>
                  <a:solidFill>
                    <a:srgbClr val="FFFFFF"/>
                  </a:solidFill>
                </a:uFill>
                <a:latin typeface="Arial"/>
              </a:rPr>
              <a:t>, λ</a:t>
            </a:r>
            <a:r>
              <a:rPr lang="es-ES" sz="1800" b="0" strike="noStrike" spc="-1" baseline="-33000" dirty="0">
                <a:solidFill>
                  <a:srgbClr val="000000"/>
                </a:solidFill>
                <a:uFill>
                  <a:solidFill>
                    <a:srgbClr val="FFFFFF"/>
                  </a:solidFill>
                </a:uFill>
                <a:latin typeface="Arial"/>
              </a:rPr>
              <a:t>2</a:t>
            </a:r>
            <a:r>
              <a:rPr lang="es-ES" sz="1800" b="0" strike="noStrike" spc="-1" dirty="0">
                <a:solidFill>
                  <a:srgbClr val="000000"/>
                </a:solidFill>
                <a:uFill>
                  <a:solidFill>
                    <a:srgbClr val="FFFFFF"/>
                  </a:solidFill>
                </a:uFill>
                <a:latin typeface="Arial"/>
              </a:rPr>
              <a:t>)</a:t>
            </a:r>
          </a:p>
        </p:txBody>
      </p:sp>
      <p:sp>
        <p:nvSpPr>
          <p:cNvPr id="155" name="Line 7"/>
          <p:cNvSpPr/>
          <p:nvPr/>
        </p:nvSpPr>
        <p:spPr>
          <a:xfrm>
            <a:off x="3960000" y="2304000"/>
            <a:ext cx="432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56" name="Line 8"/>
          <p:cNvSpPr/>
          <p:nvPr/>
        </p:nvSpPr>
        <p:spPr>
          <a:xfrm flipV="1">
            <a:off x="3456000" y="5400000"/>
            <a:ext cx="288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57" name="Line 9"/>
          <p:cNvSpPr/>
          <p:nvPr/>
        </p:nvSpPr>
        <p:spPr>
          <a:xfrm flipH="1">
            <a:off x="7488000" y="5400000"/>
            <a:ext cx="432000" cy="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58" name="Line 10"/>
          <p:cNvSpPr/>
          <p:nvPr/>
        </p:nvSpPr>
        <p:spPr>
          <a:xfrm flipH="1" flipV="1">
            <a:off x="5121000" y="4320000"/>
            <a:ext cx="2295000" cy="1080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59" name="Line 11"/>
          <p:cNvSpPr/>
          <p:nvPr/>
        </p:nvSpPr>
        <p:spPr>
          <a:xfrm flipV="1">
            <a:off x="3888000" y="4320000"/>
            <a:ext cx="1152000" cy="1008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60" name="Line 12"/>
          <p:cNvSpPr/>
          <p:nvPr/>
        </p:nvSpPr>
        <p:spPr>
          <a:xfrm>
            <a:off x="4464000" y="2592000"/>
            <a:ext cx="576000" cy="1656000"/>
          </a:xfrm>
          <a:prstGeom prst="line">
            <a:avLst/>
          </a:prstGeom>
          <a:ln w="3600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161" name="CustomShape 13"/>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62" name="TextShape 14"/>
          <p:cNvSpPr txBox="1"/>
          <p:nvPr/>
        </p:nvSpPr>
        <p:spPr>
          <a:xfrm>
            <a:off x="4248000" y="3888000"/>
            <a:ext cx="432000" cy="3895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A</a:t>
            </a:r>
            <a:r>
              <a:rPr lang="es-ES" sz="1600" b="0" strike="noStrike" spc="-1" baseline="-33000">
                <a:solidFill>
                  <a:srgbClr val="000000"/>
                </a:solidFill>
                <a:uFill>
                  <a:solidFill>
                    <a:srgbClr val="FFFFFF"/>
                  </a:solidFill>
                </a:uFill>
                <a:latin typeface="Arial"/>
              </a:rPr>
              <a:t>2</a:t>
            </a:r>
            <a:endParaRPr lang="es-ES" sz="1800" b="0" strike="noStrike" spc="-1">
              <a:solidFill>
                <a:srgbClr val="000000"/>
              </a:solidFill>
              <a:uFill>
                <a:solidFill>
                  <a:srgbClr val="FFFFFF"/>
                </a:solidFill>
              </a:uFill>
              <a:latin typeface="Arial"/>
            </a:endParaRPr>
          </a:p>
        </p:txBody>
      </p:sp>
      <p:sp>
        <p:nvSpPr>
          <p:cNvPr id="163" name="TextShape 15"/>
          <p:cNvSpPr txBox="1"/>
          <p:nvPr/>
        </p:nvSpPr>
        <p:spPr>
          <a:xfrm>
            <a:off x="5001480" y="4722120"/>
            <a:ext cx="713520" cy="475560"/>
          </a:xfrm>
          <a:prstGeom prst="rect">
            <a:avLst/>
          </a:prstGeom>
          <a:noFill/>
          <a:ln w="36000">
            <a:noFill/>
          </a:ln>
        </p:spPr>
        <p:txBody>
          <a:bodyPr lIns="90000" tIns="45000" rIns="90000" bIns="45000"/>
          <a:lstStyle/>
          <a:p>
            <a:r>
              <a:rPr lang="es-ES" sz="1800" b="0" strike="noStrike" spc="-1" dirty="0" smtClean="0">
                <a:solidFill>
                  <a:srgbClr val="000000"/>
                </a:solidFill>
                <a:uFill>
                  <a:solidFill>
                    <a:srgbClr val="FFFFFF"/>
                  </a:solidFill>
                </a:uFill>
                <a:latin typeface="Arial"/>
              </a:rPr>
              <a:t>A</a:t>
            </a:r>
            <a:r>
              <a:rPr lang="es-ES" sz="1600" b="0" strike="noStrike" spc="-1" baseline="-33000" dirty="0" smtClean="0">
                <a:solidFill>
                  <a:srgbClr val="000000"/>
                </a:solidFill>
                <a:uFill>
                  <a:solidFill>
                    <a:srgbClr val="FFFFFF"/>
                  </a:solidFill>
                </a:uFill>
                <a:latin typeface="Arial"/>
              </a:rPr>
              <a:t>0</a:t>
            </a:r>
            <a:endParaRPr lang="es-ES" sz="1800" b="0" strike="noStrike" spc="-1" dirty="0">
              <a:solidFill>
                <a:srgbClr val="000000"/>
              </a:solidFill>
              <a:uFill>
                <a:solidFill>
                  <a:srgbClr val="FFFFFF"/>
                </a:solidFill>
              </a:uFill>
              <a:latin typeface="Arial"/>
            </a:endParaRPr>
          </a:p>
        </p:txBody>
      </p:sp>
      <p:sp>
        <p:nvSpPr>
          <p:cNvPr id="164" name="TextShape 16"/>
          <p:cNvSpPr txBox="1"/>
          <p:nvPr/>
        </p:nvSpPr>
        <p:spPr>
          <a:xfrm>
            <a:off x="5289480" y="3816000"/>
            <a:ext cx="542520" cy="504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A</a:t>
            </a:r>
            <a:r>
              <a:rPr lang="es-ES" sz="1600" b="0" strike="noStrike" spc="-1" baseline="-33000">
                <a:solidFill>
                  <a:srgbClr val="000000"/>
                </a:solidFill>
                <a:uFill>
                  <a:solidFill>
                    <a:srgbClr val="FFFFFF"/>
                  </a:solidFill>
                </a:uFill>
                <a:latin typeface="Arial"/>
              </a:rPr>
              <a:t>1</a:t>
            </a:r>
            <a:endParaRPr lang="es-ES" sz="1800" b="0" strike="noStrike" spc="-1">
              <a:solidFill>
                <a:srgbClr val="000000"/>
              </a:solidFill>
              <a:uFill>
                <a:solidFill>
                  <a:srgbClr val="FFFFFF"/>
                </a:solidFill>
              </a:uFill>
              <a:latin typeface="Arial"/>
            </a:endParaRPr>
          </a:p>
        </p:txBody>
      </p:sp>
      <p:sp>
        <p:nvSpPr>
          <p:cNvPr id="165" name="TextShape 17"/>
          <p:cNvSpPr txBox="1"/>
          <p:nvPr/>
        </p:nvSpPr>
        <p:spPr>
          <a:xfrm>
            <a:off x="5544000" y="2304000"/>
            <a:ext cx="6336000" cy="1656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Then we can interpolate any vertex at pixel position (p) attribute using this formula: </a:t>
            </a:r>
          </a:p>
          <a:p>
            <a:endParaRPr lang="es-ES" sz="1800" b="0" strike="noStrike" spc="-1">
              <a:solidFill>
                <a:srgbClr val="000000"/>
              </a:solidFill>
              <a:uFill>
                <a:solidFill>
                  <a:srgbClr val="FFFFFF"/>
                </a:solidFill>
              </a:uFill>
              <a:latin typeface="Arial"/>
            </a:endParaRPr>
          </a:p>
          <a:p>
            <a:r>
              <a:rPr lang="es-ES" sz="1800" b="0" strike="noStrike" spc="-1">
                <a:solidFill>
                  <a:srgbClr val="000000"/>
                </a:solidFill>
                <a:uFill>
                  <a:solidFill>
                    <a:srgbClr val="FFFFFF"/>
                  </a:solidFill>
                </a:uFill>
                <a:latin typeface="Arial"/>
              </a:rPr>
              <a:t>attrAt(p) = (λ</a:t>
            </a:r>
            <a:r>
              <a:rPr lang="es-ES" sz="1800" b="0" strike="noStrike" spc="-1" baseline="-33000">
                <a:solidFill>
                  <a:srgbClr val="000000"/>
                </a:solidFill>
                <a:uFill>
                  <a:solidFill>
                    <a:srgbClr val="FFFFFF"/>
                  </a:solidFill>
                </a:uFill>
                <a:latin typeface="Arial"/>
              </a:rPr>
              <a:t>0</a:t>
            </a:r>
            <a:r>
              <a:rPr lang="es-ES" sz="1800" b="0" strike="noStrike" spc="-1">
                <a:solidFill>
                  <a:srgbClr val="000000"/>
                </a:solidFill>
                <a:uFill>
                  <a:solidFill>
                    <a:srgbClr val="FFFFFF"/>
                  </a:solidFill>
                </a:uFill>
                <a:latin typeface="Arial"/>
              </a:rPr>
              <a:t> * attrAt(v0) + λ</a:t>
            </a:r>
            <a:r>
              <a:rPr lang="es-ES" sz="1800" b="0" strike="noStrike" spc="-1" baseline="-33000">
                <a:solidFill>
                  <a:srgbClr val="000000"/>
                </a:solidFill>
                <a:uFill>
                  <a:solidFill>
                    <a:srgbClr val="FFFFFF"/>
                  </a:solidFill>
                </a:uFill>
                <a:latin typeface="Arial"/>
              </a:rPr>
              <a:t>1</a:t>
            </a:r>
            <a:r>
              <a:rPr lang="es-ES" sz="1800" b="0" strike="noStrike" spc="-1">
                <a:solidFill>
                  <a:srgbClr val="000000"/>
                </a:solidFill>
                <a:uFill>
                  <a:solidFill>
                    <a:srgbClr val="FFFFFF"/>
                  </a:solidFill>
                </a:uFill>
                <a:latin typeface="Arial"/>
              </a:rPr>
              <a:t> * attrAt(v1) + λ</a:t>
            </a:r>
            <a:r>
              <a:rPr lang="es-ES" sz="1800" b="0" strike="noStrike" spc="-1" baseline="-33000">
                <a:solidFill>
                  <a:srgbClr val="000000"/>
                </a:solidFill>
                <a:uFill>
                  <a:solidFill>
                    <a:srgbClr val="FFFFFF"/>
                  </a:solidFill>
                </a:uFill>
                <a:latin typeface="Arial"/>
              </a:rPr>
              <a:t>2</a:t>
            </a:r>
            <a:r>
              <a:rPr lang="es-ES" sz="1800" b="0" strike="noStrike" spc="-1">
                <a:solidFill>
                  <a:srgbClr val="000000"/>
                </a:solidFill>
                <a:uFill>
                  <a:solidFill>
                    <a:srgbClr val="FFFFFF"/>
                  </a:solidFill>
                </a:uFill>
                <a:latin typeface="Arial"/>
              </a:rPr>
              <a:t> * attrAt(v2)) / A</a:t>
            </a:r>
          </a:p>
        </p:txBody>
      </p:sp>
      <p:sp>
        <p:nvSpPr>
          <p:cNvPr id="166" name="TextShape 18"/>
          <p:cNvSpPr txBox="1"/>
          <p:nvPr/>
        </p:nvSpPr>
        <p:spPr>
          <a:xfrm>
            <a:off x="8136000" y="6120000"/>
            <a:ext cx="3816000" cy="657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 A is the total triangle area
* A</a:t>
            </a:r>
            <a:r>
              <a:rPr lang="es-ES" sz="1800" b="0" strike="noStrike" spc="-1" baseline="-33000">
                <a:solidFill>
                  <a:srgbClr val="000000"/>
                </a:solidFill>
                <a:uFill>
                  <a:solidFill>
                    <a:srgbClr val="FFFFFF"/>
                  </a:solidFill>
                </a:uFill>
                <a:latin typeface="Arial"/>
              </a:rPr>
              <a:t>1</a:t>
            </a:r>
            <a:r>
              <a:rPr lang="es-ES" sz="1800" b="0" strike="noStrike" spc="-1">
                <a:solidFill>
                  <a:srgbClr val="000000"/>
                </a:solidFill>
                <a:uFill>
                  <a:solidFill>
                    <a:srgbClr val="FFFFFF"/>
                  </a:solidFill>
                </a:uFill>
                <a:latin typeface="Arial"/>
              </a:rPr>
              <a:t> + A</a:t>
            </a:r>
            <a:r>
              <a:rPr lang="es-ES" sz="1800" b="0" strike="noStrike" spc="-1" baseline="-33000">
                <a:solidFill>
                  <a:srgbClr val="000000"/>
                </a:solidFill>
                <a:uFill>
                  <a:solidFill>
                    <a:srgbClr val="FFFFFF"/>
                  </a:solidFill>
                </a:uFill>
                <a:latin typeface="Arial"/>
              </a:rPr>
              <a:t>2</a:t>
            </a:r>
            <a:r>
              <a:rPr lang="es-ES" sz="1800" b="0" strike="noStrike" spc="-1">
                <a:solidFill>
                  <a:srgbClr val="000000"/>
                </a:solidFill>
                <a:uFill>
                  <a:solidFill>
                    <a:srgbClr val="FFFFFF"/>
                  </a:solidFill>
                </a:uFill>
                <a:latin typeface="Arial"/>
              </a:rPr>
              <a:t> + A</a:t>
            </a:r>
            <a:r>
              <a:rPr lang="es-ES" sz="1800" b="0" strike="noStrike" spc="-1" baseline="-33000">
                <a:solidFill>
                  <a:srgbClr val="000000"/>
                </a:solidFill>
                <a:uFill>
                  <a:solidFill>
                    <a:srgbClr val="FFFFFF"/>
                  </a:solidFill>
                </a:uFill>
                <a:latin typeface="Arial"/>
              </a:rPr>
              <a:t>3</a:t>
            </a:r>
            <a:r>
              <a:rPr lang="es-ES" sz="1800" b="0" strike="noStrike" spc="-1">
                <a:solidFill>
                  <a:srgbClr val="000000"/>
                </a:solidFill>
                <a:uFill>
                  <a:solidFill>
                    <a:srgbClr val="FFFFFF"/>
                  </a:solidFill>
                </a:uFill>
                <a:latin typeface="Arial"/>
              </a:rPr>
              <a:t> = A</a:t>
            </a:r>
          </a:p>
        </p:txBody>
      </p:sp>
    </p:spTree>
    <p:extLst>
      <p:ext uri="{BB962C8B-B14F-4D97-AF65-F5344CB8AC3E}">
        <p14:creationId xmlns:p14="http://schemas.microsoft.com/office/powerpoint/2010/main" val="28289425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68"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69" name="TextShape 3"/>
          <p:cNvSpPr txBox="1"/>
          <p:nvPr/>
        </p:nvSpPr>
        <p:spPr>
          <a:xfrm>
            <a:off x="2952000" y="201600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0 (v0)</a:t>
            </a:r>
          </a:p>
        </p:txBody>
      </p:sp>
      <p:sp>
        <p:nvSpPr>
          <p:cNvPr id="170" name="TextShape 4"/>
          <p:cNvSpPr txBox="1"/>
          <p:nvPr/>
        </p:nvSpPr>
        <p:spPr>
          <a:xfrm>
            <a:off x="2448000" y="547200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1</a:t>
            </a:r>
          </a:p>
          <a:p>
            <a:r>
              <a:rPr lang="es-ES" sz="1800" b="0" strike="noStrike" spc="-1">
                <a:solidFill>
                  <a:srgbClr val="000000"/>
                </a:solidFill>
                <a:uFill>
                  <a:solidFill>
                    <a:srgbClr val="FFFFFF"/>
                  </a:solidFill>
                </a:uFill>
                <a:latin typeface="Arial"/>
              </a:rPr>
              <a:t>(v1)</a:t>
            </a:r>
          </a:p>
        </p:txBody>
      </p:sp>
      <p:sp>
        <p:nvSpPr>
          <p:cNvPr id="171" name="TextShape 5"/>
          <p:cNvSpPr txBox="1"/>
          <p:nvPr/>
        </p:nvSpPr>
        <p:spPr>
          <a:xfrm>
            <a:off x="7920000" y="5197680"/>
            <a:ext cx="1080000" cy="60228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Vertex 2</a:t>
            </a:r>
          </a:p>
          <a:p>
            <a:r>
              <a:rPr lang="es-ES" sz="1800" b="0" strike="noStrike" spc="-1">
                <a:solidFill>
                  <a:srgbClr val="000000"/>
                </a:solidFill>
                <a:uFill>
                  <a:solidFill>
                    <a:srgbClr val="FFFFFF"/>
                  </a:solidFill>
                </a:uFill>
                <a:latin typeface="Arial"/>
              </a:rPr>
              <a:t>(v2)</a:t>
            </a:r>
          </a:p>
        </p:txBody>
      </p:sp>
      <p:sp>
        <p:nvSpPr>
          <p:cNvPr id="172" name="Line 6"/>
          <p:cNvSpPr/>
          <p:nvPr/>
        </p:nvSpPr>
        <p:spPr>
          <a:xfrm>
            <a:off x="3960000" y="2304000"/>
            <a:ext cx="432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73" name="Line 7"/>
          <p:cNvSpPr/>
          <p:nvPr/>
        </p:nvSpPr>
        <p:spPr>
          <a:xfrm flipV="1">
            <a:off x="3456000" y="5400000"/>
            <a:ext cx="288000" cy="216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74" name="Line 8"/>
          <p:cNvSpPr/>
          <p:nvPr/>
        </p:nvSpPr>
        <p:spPr>
          <a:xfrm flipH="1">
            <a:off x="7488000" y="5400000"/>
            <a:ext cx="432000" cy="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75" name="Line 9"/>
          <p:cNvSpPr/>
          <p:nvPr/>
        </p:nvSpPr>
        <p:spPr>
          <a:xfrm flipV="1">
            <a:off x="4464000" y="2578320"/>
            <a:ext cx="576000" cy="13680"/>
          </a:xfrm>
          <a:prstGeom prst="line">
            <a:avLst/>
          </a:prstGeom>
          <a:ln w="36000">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176" name="CustomShape 10"/>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77" name="TextShape 11"/>
          <p:cNvSpPr txBox="1"/>
          <p:nvPr/>
        </p:nvSpPr>
        <p:spPr>
          <a:xfrm>
            <a:off x="216000" y="2016000"/>
            <a:ext cx="2664000" cy="3600000"/>
          </a:xfrm>
          <a:prstGeom prst="rect">
            <a:avLst/>
          </a:prstGeom>
          <a:noFill/>
          <a:ln w="36000">
            <a:noFill/>
          </a:ln>
        </p:spPr>
        <p:txBody>
          <a:bodyPr lIns="90000" tIns="45000" rIns="90000" bIns="45000"/>
          <a:lstStyle/>
          <a:p>
            <a:r>
              <a:rPr lang="es-ES" sz="1800" b="0" strike="noStrike" spc="-1" dirty="0" err="1">
                <a:solidFill>
                  <a:srgbClr val="000000"/>
                </a:solidFill>
                <a:uFill>
                  <a:solidFill>
                    <a:srgbClr val="FFFFFF"/>
                  </a:solidFill>
                </a:uFill>
                <a:latin typeface="Arial"/>
              </a:rPr>
              <a:t>From</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barycentric</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coordinates</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we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calculate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the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partial</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derivatives</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because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we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need</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them</a:t>
            </a:r>
            <a:r>
              <a:rPr lang="es-ES" sz="1800" b="0" strike="noStrike" spc="-1" dirty="0">
                <a:solidFill>
                  <a:srgbClr val="000000"/>
                </a:solidFill>
                <a:uFill>
                  <a:solidFill>
                    <a:srgbClr val="FFFFFF"/>
                  </a:solidFill>
                </a:uFill>
                <a:latin typeface="Arial"/>
              </a:rPr>
              <a:t> to </a:t>
            </a:r>
            <a:r>
              <a:rPr lang="es-ES" sz="1800" b="0" strike="noStrike" spc="-1" dirty="0" err="1">
                <a:solidFill>
                  <a:srgbClr val="000000"/>
                </a:solidFill>
                <a:uFill>
                  <a:solidFill>
                    <a:srgbClr val="FFFFFF"/>
                  </a:solidFill>
                </a:uFill>
                <a:latin typeface="Arial"/>
              </a:rPr>
              <a:t>sample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textures</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correctly</a:t>
            </a:r>
            <a:r>
              <a:rPr lang="es-ES" sz="1800" b="0" strike="noStrike" spc="-1" dirty="0">
                <a:solidFill>
                  <a:srgbClr val="000000"/>
                </a:solidFill>
                <a:uFill>
                  <a:solidFill>
                    <a:srgbClr val="FFFFFF"/>
                  </a:solidFill>
                </a:uFill>
                <a:latin typeface="Arial"/>
              </a:rPr>
              <a:t>): </a:t>
            </a:r>
          </a:p>
          <a:p>
            <a:endParaRPr lang="es-ES" sz="1800" b="0" strike="noStrike" spc="-1" dirty="0">
              <a:solidFill>
                <a:srgbClr val="000000"/>
              </a:solidFill>
              <a:uFill>
                <a:solidFill>
                  <a:srgbClr val="FFFFFF"/>
                </a:solidFill>
              </a:uFill>
              <a:latin typeface="Arial"/>
            </a:endParaRPr>
          </a:p>
          <a:p>
            <a:r>
              <a:rPr lang="es-ES" sz="1800" b="0" strike="noStrike" spc="-1" dirty="0" err="1">
                <a:solidFill>
                  <a:srgbClr val="000000"/>
                </a:solidFill>
                <a:uFill>
                  <a:solidFill>
                    <a:srgbClr val="FFFFFF"/>
                  </a:solidFill>
                </a:uFill>
                <a:latin typeface="Arial"/>
              </a:rPr>
              <a:t>db_dx</a:t>
            </a:r>
            <a:r>
              <a:rPr lang="es-ES" sz="1800" b="0" strike="noStrike" spc="-1" dirty="0">
                <a:solidFill>
                  <a:srgbClr val="000000"/>
                </a:solidFill>
                <a:uFill>
                  <a:solidFill>
                    <a:srgbClr val="FFFFFF"/>
                  </a:solidFill>
                </a:uFill>
                <a:latin typeface="Arial"/>
              </a:rPr>
              <a:t> = ∂</a:t>
            </a:r>
            <a:r>
              <a:rPr lang="es-ES" sz="1800" b="0" strike="noStrike" spc="-1" dirty="0" err="1">
                <a:solidFill>
                  <a:srgbClr val="000000"/>
                </a:solidFill>
                <a:uFill>
                  <a:solidFill>
                    <a:srgbClr val="FFFFFF"/>
                  </a:solidFill>
                </a:uFill>
                <a:latin typeface="Arial"/>
              </a:rPr>
              <a:t>λ</a:t>
            </a:r>
            <a:r>
              <a:rPr lang="es-ES" sz="1800" b="0" strike="noStrike" spc="-1" baseline="-33000" dirty="0" err="1">
                <a:solidFill>
                  <a:srgbClr val="000000"/>
                </a:solidFill>
                <a:uFill>
                  <a:solidFill>
                    <a:srgbClr val="FFFFFF"/>
                  </a:solidFill>
                </a:uFill>
                <a:latin typeface="Arial"/>
              </a:rPr>
              <a:t>i</a:t>
            </a:r>
            <a:r>
              <a:rPr lang="es-ES" sz="1800" b="0" strike="noStrike" spc="-1" baseline="-33000" dirty="0">
                <a:solidFill>
                  <a:srgbClr val="000000"/>
                </a:solidFill>
                <a:uFill>
                  <a:solidFill>
                    <a:srgbClr val="FFFFFF"/>
                  </a:solidFill>
                </a:uFill>
                <a:latin typeface="Arial"/>
              </a:rPr>
              <a:t> </a:t>
            </a:r>
            <a:r>
              <a:rPr lang="es-ES" sz="1800" b="0" strike="noStrike" spc="-1" dirty="0">
                <a:solidFill>
                  <a:srgbClr val="000000"/>
                </a:solidFill>
                <a:uFill>
                  <a:solidFill>
                    <a:srgbClr val="FFFFFF"/>
                  </a:solidFill>
                </a:uFill>
                <a:latin typeface="Arial"/>
              </a:rPr>
              <a:t>/ ∂x</a:t>
            </a:r>
          </a:p>
          <a:p>
            <a:r>
              <a:rPr lang="es-ES" sz="1800" b="0" strike="noStrike" spc="-1" dirty="0" err="1">
                <a:solidFill>
                  <a:srgbClr val="000000"/>
                </a:solidFill>
                <a:uFill>
                  <a:solidFill>
                    <a:srgbClr val="FFFFFF"/>
                  </a:solidFill>
                </a:uFill>
                <a:latin typeface="Arial"/>
              </a:rPr>
              <a:t>db_dy</a:t>
            </a:r>
            <a:r>
              <a:rPr lang="es-ES" sz="1800" b="0" strike="noStrike" spc="-1" dirty="0">
                <a:solidFill>
                  <a:srgbClr val="000000"/>
                </a:solidFill>
                <a:uFill>
                  <a:solidFill>
                    <a:srgbClr val="FFFFFF"/>
                  </a:solidFill>
                </a:uFill>
                <a:latin typeface="Arial"/>
              </a:rPr>
              <a:t> = ∂</a:t>
            </a:r>
            <a:r>
              <a:rPr lang="es-ES" sz="1800" b="0" strike="noStrike" spc="-1" dirty="0" err="1">
                <a:solidFill>
                  <a:srgbClr val="000000"/>
                </a:solidFill>
                <a:uFill>
                  <a:solidFill>
                    <a:srgbClr val="FFFFFF"/>
                  </a:solidFill>
                </a:uFill>
                <a:latin typeface="Arial"/>
              </a:rPr>
              <a:t>λ</a:t>
            </a:r>
            <a:r>
              <a:rPr lang="es-ES" sz="1800" b="0" strike="noStrike" spc="-1" baseline="-33000" dirty="0" err="1">
                <a:solidFill>
                  <a:srgbClr val="000000"/>
                </a:solidFill>
                <a:uFill>
                  <a:solidFill>
                    <a:srgbClr val="FFFFFF"/>
                  </a:solidFill>
                </a:uFill>
                <a:latin typeface="Arial"/>
              </a:rPr>
              <a:t>i</a:t>
            </a:r>
            <a:r>
              <a:rPr lang="es-ES" sz="1800" b="0" strike="noStrike" spc="-1" baseline="-33000" dirty="0">
                <a:solidFill>
                  <a:srgbClr val="000000"/>
                </a:solidFill>
                <a:uFill>
                  <a:solidFill>
                    <a:srgbClr val="FFFFFF"/>
                  </a:solidFill>
                </a:uFill>
                <a:latin typeface="Arial"/>
              </a:rPr>
              <a:t> </a:t>
            </a:r>
            <a:r>
              <a:rPr lang="es-ES" sz="1800" b="0" strike="noStrike" spc="-1" dirty="0">
                <a:solidFill>
                  <a:srgbClr val="000000"/>
                </a:solidFill>
                <a:uFill>
                  <a:solidFill>
                    <a:srgbClr val="FFFFFF"/>
                  </a:solidFill>
                </a:uFill>
                <a:latin typeface="Arial"/>
              </a:rPr>
              <a:t>/ </a:t>
            </a:r>
            <a:r>
              <a:rPr lang="es-ES" sz="1800" b="0" strike="noStrike" spc="-1" dirty="0" smtClean="0">
                <a:solidFill>
                  <a:srgbClr val="000000"/>
                </a:solidFill>
                <a:uFill>
                  <a:solidFill>
                    <a:srgbClr val="FFFFFF"/>
                  </a:solidFill>
                </a:uFill>
                <a:latin typeface="Arial"/>
              </a:rPr>
              <a:t>∂y</a:t>
            </a:r>
            <a:endParaRPr lang="es-ES" sz="1800" b="0" strike="noStrike" spc="-1" dirty="0">
              <a:solidFill>
                <a:srgbClr val="000000"/>
              </a:solidFill>
              <a:uFill>
                <a:solidFill>
                  <a:srgbClr val="FFFFFF"/>
                </a:solidFill>
              </a:uFill>
              <a:latin typeface="Arial"/>
            </a:endParaRPr>
          </a:p>
        </p:txBody>
      </p:sp>
      <p:sp>
        <p:nvSpPr>
          <p:cNvPr id="178" name="Line 12"/>
          <p:cNvSpPr/>
          <p:nvPr/>
        </p:nvSpPr>
        <p:spPr>
          <a:xfrm>
            <a:off x="5040000" y="2578320"/>
            <a:ext cx="0" cy="1669680"/>
          </a:xfrm>
          <a:prstGeom prst="line">
            <a:avLst/>
          </a:prstGeom>
          <a:ln w="36000">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179" name="TextShape 13"/>
          <p:cNvSpPr txBox="1"/>
          <p:nvPr/>
        </p:nvSpPr>
        <p:spPr>
          <a:xfrm>
            <a:off x="5256000" y="1690200"/>
            <a:ext cx="5904000" cy="25578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Then attribute interpolation is reformulated as this:</a:t>
            </a:r>
          </a:p>
          <a:p>
            <a:endParaRPr lang="es-ES" sz="1800" b="0" strike="noStrike" spc="-1">
              <a:solidFill>
                <a:srgbClr val="000000"/>
              </a:solidFill>
              <a:uFill>
                <a:solidFill>
                  <a:srgbClr val="FFFFFF"/>
                </a:solidFill>
              </a:uFill>
              <a:latin typeface="Arial"/>
            </a:endParaRPr>
          </a:p>
          <a:p>
            <a:r>
              <a:rPr lang="es-ES" sz="1800" b="0" strike="noStrike" spc="-1">
                <a:solidFill>
                  <a:srgbClr val="000000"/>
                </a:solidFill>
                <a:uFill>
                  <a:solidFill>
                    <a:srgbClr val="FFFFFF"/>
                  </a:solidFill>
                </a:uFill>
                <a:latin typeface="Arial"/>
              </a:rPr>
              <a:t>attrAt(p) = attr</a:t>
            </a:r>
            <a:r>
              <a:rPr lang="es-ES" sz="1800" b="0" strike="noStrike" spc="-1" baseline="-33000">
                <a:solidFill>
                  <a:srgbClr val="000000"/>
                </a:solidFill>
                <a:uFill>
                  <a:solidFill>
                    <a:srgbClr val="FFFFFF"/>
                  </a:solidFill>
                </a:uFill>
                <a:latin typeface="Arial"/>
              </a:rPr>
              <a:t>0</a:t>
            </a:r>
            <a:r>
              <a:rPr lang="es-ES" sz="1800" b="0" strike="noStrike" spc="-1">
                <a:solidFill>
                  <a:srgbClr val="000000"/>
                </a:solidFill>
                <a:uFill>
                  <a:solidFill>
                    <a:srgbClr val="FFFFFF"/>
                  </a:solidFill>
                </a:uFill>
                <a:latin typeface="Arial"/>
              </a:rPr>
              <a:t> + d</a:t>
            </a:r>
            <a:r>
              <a:rPr lang="es-ES" sz="1800" b="0" strike="noStrike" spc="-1" baseline="-33000">
                <a:solidFill>
                  <a:srgbClr val="000000"/>
                </a:solidFill>
                <a:uFill>
                  <a:solidFill>
                    <a:srgbClr val="FFFFFF"/>
                  </a:solidFill>
                </a:uFill>
                <a:latin typeface="Arial"/>
              </a:rPr>
              <a:t>x</a:t>
            </a:r>
            <a:r>
              <a:rPr lang="es-ES" sz="1800" b="0" strike="noStrike" spc="-1">
                <a:solidFill>
                  <a:srgbClr val="000000"/>
                </a:solidFill>
                <a:uFill>
                  <a:solidFill>
                    <a:srgbClr val="FFFFFF"/>
                  </a:solidFill>
                </a:uFill>
                <a:latin typeface="Arial"/>
              </a:rPr>
              <a:t>* Σ attr</a:t>
            </a:r>
            <a:r>
              <a:rPr lang="es-ES" sz="1800" b="0" strike="noStrike" spc="-1" baseline="-33000">
                <a:solidFill>
                  <a:srgbClr val="000000"/>
                </a:solidFill>
                <a:uFill>
                  <a:solidFill>
                    <a:srgbClr val="FFFFFF"/>
                  </a:solidFill>
                </a:uFill>
                <a:latin typeface="Arial"/>
              </a:rPr>
              <a:t>i </a:t>
            </a:r>
            <a:r>
              <a:rPr lang="es-ES" sz="1800" b="0" strike="noStrike" spc="-1">
                <a:solidFill>
                  <a:srgbClr val="000000"/>
                </a:solidFill>
                <a:uFill>
                  <a:solidFill>
                    <a:srgbClr val="FFFFFF"/>
                  </a:solidFill>
                </a:uFill>
                <a:latin typeface="Arial"/>
              </a:rPr>
              <a:t>* db_dx</a:t>
            </a:r>
            <a:r>
              <a:rPr lang="es-ES" sz="1800" b="0" strike="noStrike" spc="-1" baseline="-33000">
                <a:solidFill>
                  <a:srgbClr val="000000"/>
                </a:solidFill>
                <a:uFill>
                  <a:solidFill>
                    <a:srgbClr val="FFFFFF"/>
                  </a:solidFill>
                </a:uFill>
                <a:latin typeface="Arial"/>
              </a:rPr>
              <a:t>i </a:t>
            </a:r>
            <a:r>
              <a:rPr lang="es-ES" sz="1800" b="0" strike="noStrike" spc="-1">
                <a:solidFill>
                  <a:srgbClr val="000000"/>
                </a:solidFill>
                <a:uFill>
                  <a:solidFill>
                    <a:srgbClr val="FFFFFF"/>
                  </a:solidFill>
                </a:uFill>
                <a:latin typeface="Arial"/>
              </a:rPr>
              <a:t>+ d</a:t>
            </a:r>
            <a:r>
              <a:rPr lang="es-ES" sz="1800" b="0" strike="noStrike" spc="-1" baseline="-33000">
                <a:solidFill>
                  <a:srgbClr val="000000"/>
                </a:solidFill>
                <a:uFill>
                  <a:solidFill>
                    <a:srgbClr val="FFFFFF"/>
                  </a:solidFill>
                </a:uFill>
                <a:latin typeface="Arial"/>
              </a:rPr>
              <a:t>y</a:t>
            </a:r>
            <a:r>
              <a:rPr lang="es-ES" sz="1800" b="0" strike="noStrike" spc="-1">
                <a:solidFill>
                  <a:srgbClr val="000000"/>
                </a:solidFill>
                <a:uFill>
                  <a:solidFill>
                    <a:srgbClr val="FFFFFF"/>
                  </a:solidFill>
                </a:uFill>
                <a:latin typeface="Arial"/>
              </a:rPr>
              <a:t> * Σ attr</a:t>
            </a:r>
            <a:r>
              <a:rPr lang="es-ES" sz="1800" b="0" strike="noStrike" spc="-1" baseline="-33000">
                <a:solidFill>
                  <a:srgbClr val="000000"/>
                </a:solidFill>
                <a:uFill>
                  <a:solidFill>
                    <a:srgbClr val="FFFFFF"/>
                  </a:solidFill>
                </a:uFill>
                <a:latin typeface="Arial"/>
              </a:rPr>
              <a:t>i </a:t>
            </a:r>
            <a:r>
              <a:rPr lang="es-ES" sz="1800" b="0" strike="noStrike" spc="-1">
                <a:solidFill>
                  <a:srgbClr val="000000"/>
                </a:solidFill>
                <a:uFill>
                  <a:solidFill>
                    <a:srgbClr val="FFFFFF"/>
                  </a:solidFill>
                </a:uFill>
                <a:latin typeface="Arial"/>
              </a:rPr>
              <a:t>* db_dy</a:t>
            </a:r>
            <a:r>
              <a:rPr lang="es-ES" sz="1800" b="0" strike="noStrike" spc="-1" baseline="-33000">
                <a:solidFill>
                  <a:srgbClr val="000000"/>
                </a:solidFill>
                <a:uFill>
                  <a:solidFill>
                    <a:srgbClr val="FFFFFF"/>
                  </a:solidFill>
                </a:uFill>
                <a:latin typeface="Arial"/>
              </a:rPr>
              <a:t>i</a:t>
            </a:r>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p:txBody>
      </p:sp>
      <p:sp>
        <p:nvSpPr>
          <p:cNvPr id="180" name="TextShape 14"/>
          <p:cNvSpPr txBox="1"/>
          <p:nvPr/>
        </p:nvSpPr>
        <p:spPr>
          <a:xfrm>
            <a:off x="4536000" y="2232000"/>
            <a:ext cx="1080000" cy="40104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d</a:t>
            </a:r>
            <a:r>
              <a:rPr lang="es-ES" sz="1800" b="0" strike="noStrike" spc="-1" baseline="-33000">
                <a:solidFill>
                  <a:srgbClr val="000000"/>
                </a:solidFill>
                <a:uFill>
                  <a:solidFill>
                    <a:srgbClr val="FFFFFF"/>
                  </a:solidFill>
                </a:uFill>
                <a:latin typeface="Arial"/>
              </a:rPr>
              <a:t>x</a:t>
            </a:r>
            <a:endParaRPr lang="es-ES" sz="1800" b="0" strike="noStrike" spc="-1">
              <a:solidFill>
                <a:srgbClr val="000000"/>
              </a:solidFill>
              <a:uFill>
                <a:solidFill>
                  <a:srgbClr val="FFFFFF"/>
                </a:solidFill>
              </a:uFill>
              <a:latin typeface="Arial"/>
            </a:endParaRPr>
          </a:p>
        </p:txBody>
      </p:sp>
      <p:sp>
        <p:nvSpPr>
          <p:cNvPr id="181" name="TextShape 15"/>
          <p:cNvSpPr txBox="1"/>
          <p:nvPr/>
        </p:nvSpPr>
        <p:spPr>
          <a:xfrm>
            <a:off x="5112000" y="3240000"/>
            <a:ext cx="1080000" cy="40104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d</a:t>
            </a:r>
            <a:r>
              <a:rPr lang="es-ES" sz="1800" b="0" strike="noStrike" spc="-1" baseline="-33000">
                <a:solidFill>
                  <a:srgbClr val="000000"/>
                </a:solidFill>
                <a:uFill>
                  <a:solidFill>
                    <a:srgbClr val="FFFFFF"/>
                  </a:solidFill>
                </a:uFill>
                <a:latin typeface="Arial"/>
              </a:rPr>
              <a:t>y</a:t>
            </a:r>
            <a:endParaRPr lang="es-ES" sz="1800" b="0" strike="noStrike" spc="-1">
              <a:solidFill>
                <a:srgbClr val="000000"/>
              </a:solidFill>
              <a:uFill>
                <a:solidFill>
                  <a:srgbClr val="FFFFFF"/>
                </a:solidFill>
              </a:uFill>
              <a:latin typeface="Arial"/>
            </a:endParaRPr>
          </a:p>
        </p:txBody>
      </p:sp>
      <p:sp>
        <p:nvSpPr>
          <p:cNvPr id="182" name="Line 16"/>
          <p:cNvSpPr/>
          <p:nvPr/>
        </p:nvSpPr>
        <p:spPr>
          <a:xfrm>
            <a:off x="4464000" y="2592000"/>
            <a:ext cx="576000" cy="1647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83" name="TextShape 17"/>
          <p:cNvSpPr txBox="1"/>
          <p:nvPr/>
        </p:nvSpPr>
        <p:spPr>
          <a:xfrm>
            <a:off x="4392000" y="3384000"/>
            <a:ext cx="288000" cy="41832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d</a:t>
            </a:r>
          </a:p>
        </p:txBody>
      </p:sp>
      <p:sp>
        <p:nvSpPr>
          <p:cNvPr id="184" name="TextShape 18"/>
          <p:cNvSpPr txBox="1"/>
          <p:nvPr/>
        </p:nvSpPr>
        <p:spPr>
          <a:xfrm>
            <a:off x="72000" y="6192000"/>
            <a:ext cx="7672178" cy="1114200"/>
          </a:xfrm>
          <a:prstGeom prst="rect">
            <a:avLst/>
          </a:prstGeom>
          <a:noFill/>
          <a:ln w="36000">
            <a:noFill/>
          </a:ln>
        </p:spPr>
        <p:txBody>
          <a:bodyPr lIns="90000" tIns="45000" rIns="90000" bIns="45000"/>
          <a:lstStyle/>
          <a:p>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db_dx</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db_dy</a:t>
            </a:r>
            <a:r>
              <a:rPr lang="es-ES" sz="1800" b="0" strike="noStrike" spc="-1" dirty="0">
                <a:solidFill>
                  <a:srgbClr val="000000"/>
                </a:solidFill>
                <a:uFill>
                  <a:solidFill>
                    <a:srgbClr val="FFFFFF"/>
                  </a:solidFill>
                </a:uFill>
                <a:latin typeface="Arial"/>
              </a:rPr>
              <a:t> and d are </a:t>
            </a:r>
            <a:r>
              <a:rPr lang="es-ES" sz="1800" b="0" strike="noStrike" spc="-1" dirty="0" err="1">
                <a:solidFill>
                  <a:srgbClr val="000000"/>
                </a:solidFill>
                <a:uFill>
                  <a:solidFill>
                    <a:srgbClr val="FFFFFF"/>
                  </a:solidFill>
                </a:uFill>
                <a:latin typeface="Arial"/>
              </a:rPr>
              <a:t>the</a:t>
            </a:r>
            <a:r>
              <a:rPr lang="es-ES" sz="1800" b="0" strike="noStrike" spc="-1" dirty="0">
                <a:solidFill>
                  <a:srgbClr val="000000"/>
                </a:solidFill>
                <a:uFill>
                  <a:solidFill>
                    <a:srgbClr val="FFFFFF"/>
                  </a:solidFill>
                </a:uFill>
                <a:latin typeface="Arial"/>
              </a:rPr>
              <a:t> variable </a:t>
            </a:r>
            <a:r>
              <a:rPr lang="es-ES" sz="1800" b="0" strike="noStrike" spc="-1" dirty="0" err="1">
                <a:solidFill>
                  <a:srgbClr val="000000"/>
                </a:solidFill>
                <a:uFill>
                  <a:solidFill>
                    <a:srgbClr val="FFFFFF"/>
                  </a:solidFill>
                </a:uFill>
                <a:latin typeface="Arial"/>
              </a:rPr>
              <a:t>names</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used</a:t>
            </a:r>
            <a:r>
              <a:rPr lang="es-ES" sz="1800" b="0" strike="noStrike" spc="-1" dirty="0">
                <a:solidFill>
                  <a:srgbClr val="000000"/>
                </a:solidFill>
                <a:uFill>
                  <a:solidFill>
                    <a:srgbClr val="FFFFFF"/>
                  </a:solidFill>
                </a:uFill>
                <a:latin typeface="Arial"/>
              </a:rPr>
              <a:t> in </a:t>
            </a:r>
            <a:r>
              <a:rPr lang="es-ES" sz="1800" b="0" strike="noStrike" spc="-1" dirty="0" err="1">
                <a:solidFill>
                  <a:srgbClr val="000000"/>
                </a:solidFill>
                <a:uFill>
                  <a:solidFill>
                    <a:srgbClr val="FFFFFF"/>
                  </a:solidFill>
                </a:uFill>
                <a:latin typeface="Arial"/>
              </a:rPr>
              <a:t>shader</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code</a:t>
            </a:r>
            <a:r>
              <a:rPr lang="es-ES" sz="1800" b="0" strike="noStrike" spc="-1" dirty="0">
                <a:solidFill>
                  <a:srgbClr val="000000"/>
                </a:solidFill>
                <a:uFill>
                  <a:solidFill>
                    <a:srgbClr val="FFFFFF"/>
                  </a:solidFill>
                </a:uFill>
                <a:latin typeface="Arial"/>
              </a:rPr>
              <a:t> in </a:t>
            </a:r>
            <a:r>
              <a:rPr lang="en-US" dirty="0" err="1" smtClean="0">
                <a:latin typeface="Courier New" panose="02070309020205020404" pitchFamily="49" charset="0"/>
                <a:cs typeface="Courier New" panose="02070309020205020404" pitchFamily="49" charset="0"/>
              </a:rPr>
              <a:t>computePartialDerivatives</a:t>
            </a:r>
            <a:r>
              <a:rPr lang="en-US" dirty="0" smtClean="0">
                <a:latin typeface="Courier New" panose="02070309020205020404" pitchFamily="49" charset="0"/>
                <a:cs typeface="Courier New" panose="02070309020205020404" pitchFamily="49" charset="0"/>
              </a:rPr>
              <a:t>()</a:t>
            </a:r>
            <a:endParaRPr lang="es-ES" sz="1800" b="0" strike="noStrike" spc="-1" dirty="0">
              <a:solidFill>
                <a:srgbClr val="000000"/>
              </a:solidFill>
              <a:uFill>
                <a:solidFill>
                  <a:srgbClr val="FFFFFF"/>
                </a:solidFill>
              </a:uFill>
              <a:latin typeface="Arial"/>
            </a:endParaRPr>
          </a:p>
          <a:p>
            <a:endParaRPr lang="es-ES" sz="1800" b="0" strike="noStrike" spc="-1" dirty="0">
              <a:solidFill>
                <a:srgbClr val="000000"/>
              </a:solidFill>
              <a:uFill>
                <a:solidFill>
                  <a:srgbClr val="FFFFFF"/>
                </a:solidFill>
              </a:uFill>
              <a:latin typeface="Arial"/>
            </a:endParaRPr>
          </a:p>
          <a:p>
            <a:endParaRPr lang="es-E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273785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4" name="CuadroTexto 4"/>
          <p:cNvSpPr txBox="1"/>
          <p:nvPr/>
        </p:nvSpPr>
        <p:spPr>
          <a:xfrm>
            <a:off x="125507" y="2949690"/>
            <a:ext cx="12066493" cy="37548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smtClean="0">
                <a:solidFill>
                  <a:schemeClr val="tx1"/>
                </a:solidFill>
                <a:latin typeface="Courier New" panose="02070309020205020404" pitchFamily="49" charset="0"/>
                <a:cs typeface="Courier New" panose="02070309020205020404" pitchFamily="49" charset="0"/>
              </a:rPr>
              <a:t>/*</a:t>
            </a: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void </a:t>
            </a:r>
            <a:r>
              <a:rPr lang="en-US" sz="1400" dirty="0" err="1" smtClean="0">
                <a:solidFill>
                  <a:schemeClr val="tx1"/>
                </a:solidFill>
                <a:latin typeface="Courier New" panose="02070309020205020404" pitchFamily="49" charset="0"/>
                <a:cs typeface="Courier New" panose="02070309020205020404" pitchFamily="49" charset="0"/>
              </a:rPr>
              <a:t>computePartialDerivatives</a:t>
            </a:r>
            <a:r>
              <a:rPr lang="en-US" sz="1400" dirty="0" smtClean="0">
                <a:solidFill>
                  <a:schemeClr val="tx1"/>
                </a:solidFill>
                <a:latin typeface="Courier New" panose="02070309020205020404" pitchFamily="49" charset="0"/>
                <a:cs typeface="Courier New" panose="02070309020205020404" pitchFamily="49" charset="0"/>
              </a:rPr>
              <a:t>(float2 </a:t>
            </a:r>
            <a:r>
              <a:rPr lang="en-US" sz="1400" dirty="0">
                <a:solidFill>
                  <a:schemeClr val="tx1"/>
                </a:solidFill>
                <a:latin typeface="Courier New" panose="02070309020205020404" pitchFamily="49" charset="0"/>
                <a:cs typeface="Courier New" panose="02070309020205020404" pitchFamily="49" charset="0"/>
              </a:rPr>
              <a:t>v[3], out float3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out float3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float d = 1.0 / determinant(float2x2(v[2] - v[1], v[0] - v[1]));</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t>
            </a:r>
            <a:r>
              <a:rPr lang="es-ES" sz="1400" dirty="0" err="1">
                <a:solidFill>
                  <a:schemeClr val="tx1"/>
                </a:solidFill>
                <a:latin typeface="Courier New" panose="02070309020205020404" pitchFamily="49" charset="0"/>
                <a:cs typeface="Courier New" panose="02070309020205020404" pitchFamily="49" charset="0"/>
              </a:rPr>
              <a:t>db_dx</a:t>
            </a:r>
            <a:r>
              <a:rPr lang="es-ES" sz="1400" dirty="0">
                <a:solidFill>
                  <a:schemeClr val="tx1"/>
                </a:solidFill>
                <a:latin typeface="Courier New" panose="02070309020205020404" pitchFamily="49" charset="0"/>
                <a:cs typeface="Courier New" panose="02070309020205020404" pitchFamily="49" charset="0"/>
              </a:rPr>
              <a:t> = float3(v[1].y - v[2].y, v[2].y - v[0].y, v[0].y - v[1].y) * d;</a:t>
            </a:r>
            <a:br>
              <a:rPr lang="es-ES" sz="1400" dirty="0">
                <a:solidFill>
                  <a:schemeClr val="tx1"/>
                </a:solidFill>
                <a:latin typeface="Courier New" panose="02070309020205020404" pitchFamily="49" charset="0"/>
                <a:cs typeface="Courier New" panose="02070309020205020404" pitchFamily="49" charset="0"/>
              </a:rPr>
            </a:br>
            <a:r>
              <a:rPr lang="es-E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 = float3(v[2].x - v[1].x, v[0].x - v[2].x, v[1].x - v[0].x) * d;</a:t>
            </a:r>
            <a:br>
              <a:rPr lang="en-US" sz="1400" dirty="0">
                <a:solidFill>
                  <a:schemeClr val="tx1"/>
                </a:solidFill>
                <a:latin typeface="Courier New" panose="02070309020205020404" pitchFamily="49" charset="0"/>
                <a:cs typeface="Courier New" panose="02070309020205020404" pitchFamily="49" charset="0"/>
              </a:rPr>
            </a:br>
            <a:r>
              <a:rPr lang="en-US" sz="1400" dirty="0" smtClean="0">
                <a:solidFill>
                  <a:schemeClr val="tx1"/>
                </a:solidFill>
                <a:latin typeface="Courier New" panose="02070309020205020404" pitchFamily="49" charset="0"/>
                <a:cs typeface="Courier New" panose="02070309020205020404" pitchFamily="49" charset="0"/>
              </a:rPr>
              <a:t>}</a:t>
            </a:r>
            <a:endParaRPr lang="en-US" sz="1400" dirty="0">
              <a:solidFill>
                <a:schemeClr val="tx1"/>
              </a:solidFill>
              <a:latin typeface="Courier New" panose="02070309020205020404" pitchFamily="49" charset="0"/>
              <a:cs typeface="Courier New" panose="02070309020205020404" pitchFamily="49" charset="0"/>
            </a:endParaRPr>
          </a:p>
          <a:p>
            <a:r>
              <a:rPr lang="en-US" sz="1400" dirty="0" smtClean="0">
                <a:solidFill>
                  <a:schemeClr val="tx1"/>
                </a:solidFill>
                <a:latin typeface="Courier New" panose="02070309020205020404" pitchFamily="49" charset="0"/>
                <a:cs typeface="Courier New" panose="02070309020205020404" pitchFamily="49" charset="0"/>
              </a:rPr>
              <a:t>*/</a:t>
            </a: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in </a:t>
            </a:r>
            <a:r>
              <a:rPr lang="en-US" sz="1400" dirty="0" err="1">
                <a:solidFill>
                  <a:schemeClr val="tx1"/>
                </a:solidFill>
                <a:latin typeface="Courier New" panose="02070309020205020404" pitchFamily="49" charset="0"/>
                <a:cs typeface="Courier New" panose="02070309020205020404" pitchFamily="49" charset="0"/>
              </a:rPr>
              <a:t>shadeSun.shd</a:t>
            </a: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float3 </a:t>
            </a:r>
            <a:r>
              <a:rPr lang="en-US" sz="1400" dirty="0" err="1">
                <a:solidFill>
                  <a:schemeClr val="tx1"/>
                </a:solidFill>
                <a:latin typeface="Courier New" panose="02070309020205020404" pitchFamily="49" charset="0"/>
                <a:cs typeface="Courier New" panose="02070309020205020404" pitchFamily="49" charset="0"/>
              </a:rPr>
              <a:t>one_over_w</a:t>
            </a:r>
            <a:r>
              <a:rPr lang="en-US" sz="1400" dirty="0">
                <a:solidFill>
                  <a:schemeClr val="tx1"/>
                </a:solidFill>
                <a:latin typeface="Courier New" panose="02070309020205020404" pitchFamily="49" charset="0"/>
                <a:cs typeface="Courier New" panose="02070309020205020404" pitchFamily="49" charset="0"/>
              </a:rPr>
              <a:t> = 1.0 / float3(position0.w, position1.w, position2.w);</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projected vertices</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float2 </a:t>
            </a:r>
            <a:r>
              <a:rPr lang="en-US" sz="1400" dirty="0" err="1">
                <a:solidFill>
                  <a:schemeClr val="tx1"/>
                </a:solidFill>
                <a:latin typeface="Courier New" panose="02070309020205020404" pitchFamily="49" charset="0"/>
                <a:cs typeface="Courier New" panose="02070309020205020404" pitchFamily="49" charset="0"/>
              </a:rPr>
              <a:t>pos_scr</a:t>
            </a:r>
            <a:r>
              <a:rPr lang="en-US" sz="1400" dirty="0">
                <a:solidFill>
                  <a:schemeClr val="tx1"/>
                </a:solidFill>
                <a:latin typeface="Courier New" panose="02070309020205020404" pitchFamily="49" charset="0"/>
                <a:cs typeface="Courier New" panose="02070309020205020404" pitchFamily="49" charset="0"/>
              </a:rPr>
              <a:t>[3] = {position0.xy *</a:t>
            </a:r>
            <a:r>
              <a:rPr lang="en-US" sz="1400" dirty="0" err="1">
                <a:solidFill>
                  <a:schemeClr val="tx1"/>
                </a:solidFill>
                <a:latin typeface="Courier New" panose="02070309020205020404" pitchFamily="49" charset="0"/>
                <a:cs typeface="Courier New" panose="02070309020205020404" pitchFamily="49" charset="0"/>
              </a:rPr>
              <a:t>one_over_w.x</a:t>
            </a:r>
            <a:r>
              <a:rPr lang="en-US" sz="1400" dirty="0">
                <a:solidFill>
                  <a:schemeClr val="tx1"/>
                </a:solidFill>
                <a:latin typeface="Courier New" panose="02070309020205020404" pitchFamily="49" charset="0"/>
                <a:cs typeface="Courier New" panose="02070309020205020404" pitchFamily="49" charset="0"/>
              </a:rPr>
              <a:t>, position1.xy *</a:t>
            </a:r>
            <a:r>
              <a:rPr lang="en-US" sz="1400" dirty="0" err="1">
                <a:solidFill>
                  <a:schemeClr val="tx1"/>
                </a:solidFill>
                <a:latin typeface="Courier New" panose="02070309020205020404" pitchFamily="49" charset="0"/>
                <a:cs typeface="Courier New" panose="02070309020205020404" pitchFamily="49" charset="0"/>
              </a:rPr>
              <a:t>one_over_w.y</a:t>
            </a:r>
            <a:r>
              <a:rPr lang="en-US" sz="1400" dirty="0">
                <a:solidFill>
                  <a:schemeClr val="tx1"/>
                </a:solidFill>
                <a:latin typeface="Courier New" panose="02070309020205020404" pitchFamily="49" charset="0"/>
                <a:cs typeface="Courier New" panose="02070309020205020404" pitchFamily="49" charset="0"/>
              </a:rPr>
              <a:t>, position2.xy *</a:t>
            </a:r>
            <a:r>
              <a:rPr lang="en-US" sz="1400" dirty="0" err="1">
                <a:solidFill>
                  <a:schemeClr val="tx1"/>
                </a:solidFill>
                <a:latin typeface="Courier New" panose="02070309020205020404" pitchFamily="49" charset="0"/>
                <a:cs typeface="Courier New" panose="02070309020205020404" pitchFamily="49" charset="0"/>
              </a:rPr>
              <a:t>one_over_w.z</a:t>
            </a:r>
            <a:r>
              <a:rPr lang="en-US" sz="1400" dirty="0">
                <a:solidFill>
                  <a:schemeClr val="tx1"/>
                </a:solidFill>
                <a:latin typeface="Courier New" panose="02070309020205020404" pitchFamily="49" charset="0"/>
                <a:cs typeface="Courier New" panose="02070309020205020404" pitchFamily="49" charset="0"/>
              </a:rPr>
              <a:t>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float3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a:solidFill>
                  <a:schemeClr val="tx1"/>
                </a:solidFill>
                <a:latin typeface="Courier New" panose="02070309020205020404" pitchFamily="49" charset="0"/>
                <a:cs typeface="Courier New" panose="02070309020205020404" pitchFamily="49" charset="0"/>
              </a:rPr>
              <a:t>// gradient </a:t>
            </a:r>
            <a:r>
              <a:rPr lang="en-US" sz="1400" dirty="0" err="1">
                <a:solidFill>
                  <a:schemeClr val="tx1"/>
                </a:solidFill>
                <a:latin typeface="Courier New" panose="02070309020205020404" pitchFamily="49" charset="0"/>
                <a:cs typeface="Courier New" panose="02070309020205020404" pitchFamily="49" charset="0"/>
              </a:rPr>
              <a:t>barycentric</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coords</a:t>
            </a:r>
            <a:r>
              <a:rPr lang="en-US" sz="1400" dirty="0">
                <a:solidFill>
                  <a:schemeClr val="tx1"/>
                </a:solidFill>
                <a:latin typeface="Courier New" panose="02070309020205020404" pitchFamily="49" charset="0"/>
                <a:cs typeface="Courier New" panose="02070309020205020404" pitchFamily="49" charset="0"/>
              </a:rPr>
              <a:t> x/y</a:t>
            </a:r>
            <a:br>
              <a:rPr lang="en-US" sz="1400" dirty="0">
                <a:solidFill>
                  <a:schemeClr val="tx1"/>
                </a:solidFill>
                <a:latin typeface="Courier New" panose="02070309020205020404" pitchFamily="49" charset="0"/>
                <a:cs typeface="Courier New" panose="02070309020205020404" pitchFamily="49" charset="0"/>
              </a:rPr>
            </a:br>
            <a:r>
              <a:rPr lang="en-US" sz="1400" dirty="0" err="1">
                <a:solidFill>
                  <a:schemeClr val="tx1"/>
                </a:solidFill>
                <a:latin typeface="Courier New" panose="02070309020205020404" pitchFamily="49" charset="0"/>
                <a:cs typeface="Courier New" panose="02070309020205020404" pitchFamily="49" charset="0"/>
              </a:rPr>
              <a:t>computePartialDerivatives</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pos_scr</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a:t>
            </a:r>
          </a:p>
        </p:txBody>
      </p:sp>
      <p:pic>
        <p:nvPicPr>
          <p:cNvPr id="1026" name="Picture 2" descr="H:\Repos_New\Talks\Montreal Master Class 2016\Lectures\Images\Partial Derivative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7" y="2174128"/>
            <a:ext cx="3105151" cy="619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9259" y="1706185"/>
            <a:ext cx="4802981" cy="369332"/>
          </a:xfrm>
          <a:prstGeom prst="rect">
            <a:avLst/>
          </a:prstGeom>
          <a:noFill/>
        </p:spPr>
        <p:txBody>
          <a:bodyPr wrap="none" rtlCol="0">
            <a:spAutoFit/>
          </a:bodyPr>
          <a:lstStyle/>
          <a:p>
            <a:r>
              <a:rPr lang="en-US" dirty="0"/>
              <a:t>Following [Schied2015] Appendix A Equation (4): </a:t>
            </a:r>
          </a:p>
        </p:txBody>
      </p:sp>
    </p:spTree>
    <p:extLst>
      <p:ext uri="{BB962C8B-B14F-4D97-AF65-F5344CB8AC3E}">
        <p14:creationId xmlns:p14="http://schemas.microsoft.com/office/powerpoint/2010/main" val="3551602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3" name="Marcador de contenido 2"/>
          <p:cNvSpPr>
            <a:spLocks noGrp="1"/>
          </p:cNvSpPr>
          <p:nvPr>
            <p:ph idx="1"/>
          </p:nvPr>
        </p:nvSpPr>
        <p:spPr>
          <a:xfrm>
            <a:off x="711200" y="2006600"/>
            <a:ext cx="10769600" cy="4371340"/>
          </a:xfrm>
        </p:spPr>
        <p:txBody>
          <a:bodyPr>
            <a:normAutofit/>
          </a:bodyPr>
          <a:lstStyle/>
          <a:p>
            <a:r>
              <a:rPr lang="en-US" sz="2800" dirty="0"/>
              <a:t>For each pixel in screen-space we do:</a:t>
            </a:r>
          </a:p>
          <a:p>
            <a:pPr marL="1066785" lvl="1" indent="-457200">
              <a:buFont typeface="+mj-lt"/>
              <a:buAutoNum type="arabicPeriod"/>
            </a:pPr>
            <a:r>
              <a:rPr lang="en-US" dirty="0"/>
              <a:t>Get alpha mask bit/</a:t>
            </a:r>
            <a:r>
              <a:rPr lang="en-US" sz="2400" dirty="0" err="1" smtClean="0"/>
              <a:t>drawID</a:t>
            </a:r>
            <a:r>
              <a:rPr lang="en-US" sz="2400" dirty="0" smtClean="0"/>
              <a:t>/</a:t>
            </a:r>
            <a:r>
              <a:rPr lang="en-US" sz="2400" dirty="0" err="1" smtClean="0"/>
              <a:t>triangleID</a:t>
            </a:r>
            <a:r>
              <a:rPr lang="en-US" sz="2400" dirty="0" smtClean="0"/>
              <a:t> at pixel </a:t>
            </a:r>
            <a:r>
              <a:rPr lang="en-US" sz="2400" dirty="0" err="1" smtClean="0"/>
              <a:t>pos</a:t>
            </a:r>
            <a:endParaRPr lang="en-US" sz="2400" dirty="0" smtClean="0"/>
          </a:p>
          <a:p>
            <a:pPr marL="1066785" lvl="1" indent="-457200">
              <a:buFont typeface="+mj-lt"/>
              <a:buAutoNum type="arabicPeriod"/>
            </a:pPr>
            <a:r>
              <a:rPr lang="en-US" dirty="0"/>
              <a:t>Load data for the 3 vertices from the IB and then the VB</a:t>
            </a:r>
            <a:endParaRPr lang="en-US" sz="2400" dirty="0" smtClean="0"/>
          </a:p>
          <a:p>
            <a:pPr marL="1066785" lvl="1" indent="-457200">
              <a:buFont typeface="+mj-lt"/>
              <a:buAutoNum type="arabicPeriod"/>
            </a:pPr>
            <a:r>
              <a:rPr lang="en-US" dirty="0"/>
              <a:t>Compute the partial </a:t>
            </a:r>
            <a:r>
              <a:rPr lang="en-US" dirty="0" err="1"/>
              <a:t>derivates</a:t>
            </a:r>
            <a:r>
              <a:rPr lang="en-US" dirty="0"/>
              <a:t> of the </a:t>
            </a:r>
            <a:r>
              <a:rPr lang="en-US" dirty="0" err="1"/>
              <a:t>barycentric</a:t>
            </a:r>
            <a:r>
              <a:rPr lang="en-US" dirty="0"/>
              <a:t> coordinates – triangle </a:t>
            </a:r>
            <a:r>
              <a:rPr lang="en-US" dirty="0" smtClean="0"/>
              <a:t>gradients</a:t>
            </a:r>
            <a:endParaRPr lang="en-US" dirty="0"/>
          </a:p>
          <a:p>
            <a:pPr marL="1066785" lvl="1" indent="-457200">
              <a:buFont typeface="+mj-lt"/>
              <a:buAutoNum type="arabicPeriod"/>
            </a:pPr>
            <a:r>
              <a:rPr lang="en-US" sz="2400" dirty="0" smtClean="0">
                <a:solidFill>
                  <a:srgbClr val="00B050"/>
                </a:solidFill>
              </a:rPr>
              <a:t>Interpolate </a:t>
            </a:r>
            <a:r>
              <a:rPr lang="en-US" sz="2400" dirty="0">
                <a:solidFill>
                  <a:srgbClr val="00B050"/>
                </a:solidFill>
              </a:rPr>
              <a:t>vertex attributes at </a:t>
            </a:r>
            <a:r>
              <a:rPr lang="en-US" sz="2400" dirty="0" err="1">
                <a:solidFill>
                  <a:srgbClr val="00B050"/>
                </a:solidFill>
              </a:rPr>
              <a:t>pixelpos</a:t>
            </a:r>
            <a:r>
              <a:rPr lang="en-US" sz="2400" dirty="0">
                <a:solidFill>
                  <a:srgbClr val="00B050"/>
                </a:solidFill>
              </a:rPr>
              <a:t> using </a:t>
            </a:r>
            <a:r>
              <a:rPr lang="en-US" sz="2400" dirty="0" smtClean="0">
                <a:solidFill>
                  <a:srgbClr val="00B050"/>
                </a:solidFill>
              </a:rPr>
              <a:t>the triangle gradient </a:t>
            </a:r>
            <a:r>
              <a:rPr lang="en-US" sz="2400" dirty="0">
                <a:solidFill>
                  <a:srgbClr val="00B050"/>
                </a:solidFill>
              </a:rPr>
              <a:t>(could do triangle / object-space lighting)</a:t>
            </a:r>
          </a:p>
          <a:p>
            <a:pPr marL="1295380" lvl="2" indent="-457200">
              <a:buFont typeface="+mj-lt"/>
              <a:buAutoNum type="alphaLcParenR"/>
            </a:pPr>
            <a:r>
              <a:rPr lang="en-US" sz="2400" dirty="0" err="1">
                <a:solidFill>
                  <a:srgbClr val="00B050"/>
                </a:solidFill>
              </a:rPr>
              <a:t>Attribs</a:t>
            </a:r>
            <a:r>
              <a:rPr lang="en-US" sz="2400" dirty="0">
                <a:solidFill>
                  <a:srgbClr val="00B050"/>
                </a:solidFill>
              </a:rPr>
              <a:t> use w from position to compute perspective correct interpolation</a:t>
            </a:r>
          </a:p>
          <a:p>
            <a:pPr marL="1295380" lvl="2" indent="-457200">
              <a:buFont typeface="+mj-lt"/>
              <a:buAutoNum type="alphaLcParenR"/>
            </a:pPr>
            <a:r>
              <a:rPr lang="en-US" sz="2400" dirty="0" smtClean="0">
                <a:solidFill>
                  <a:srgbClr val="00B050"/>
                </a:solidFill>
              </a:rPr>
              <a:t>Inverse view projection matrix </a:t>
            </a:r>
            <a:r>
              <a:rPr lang="en-US" sz="2400" dirty="0">
                <a:solidFill>
                  <a:srgbClr val="00B050"/>
                </a:solidFill>
              </a:rPr>
              <a:t>is applied to position</a:t>
            </a:r>
          </a:p>
          <a:p>
            <a:pPr marL="1066785" lvl="1" indent="-457200">
              <a:buFont typeface="+mj-lt"/>
              <a:buAutoNum type="arabicPeriod"/>
            </a:pPr>
            <a:r>
              <a:rPr lang="en-US" sz="2400" dirty="0"/>
              <a:t>We have all data ready: shade and calculate final color</a:t>
            </a:r>
          </a:p>
        </p:txBody>
      </p:sp>
    </p:spTree>
    <p:extLst>
      <p:ext uri="{BB962C8B-B14F-4D97-AF65-F5344CB8AC3E}">
        <p14:creationId xmlns:p14="http://schemas.microsoft.com/office/powerpoint/2010/main" val="152339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6" name="CuadroTexto 4"/>
          <p:cNvSpPr txBox="1"/>
          <p:nvPr/>
        </p:nvSpPr>
        <p:spPr>
          <a:xfrm>
            <a:off x="62753" y="1325783"/>
            <a:ext cx="12066493" cy="44012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latin typeface="Courier New" panose="02070309020205020404" pitchFamily="49" charset="0"/>
                <a:cs typeface="Courier New" panose="02070309020205020404" pitchFamily="49" charset="0"/>
              </a:rPr>
              <a:t>// in </a:t>
            </a:r>
            <a:r>
              <a:rPr lang="en-US" sz="1400" dirty="0" err="1">
                <a:solidFill>
                  <a:schemeClr val="tx1"/>
                </a:solidFill>
                <a:latin typeface="Courier New" panose="02070309020205020404" pitchFamily="49" charset="0"/>
                <a:cs typeface="Courier New" panose="02070309020205020404" pitchFamily="49" charset="0"/>
              </a:rPr>
              <a:t>shadeSun.shd</a:t>
            </a:r>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r>
              <a:rPr lang="en-US" sz="1400" dirty="0" smtClean="0">
                <a:solidFill>
                  <a:schemeClr val="tx1"/>
                </a:solidFill>
                <a:latin typeface="Courier New" panose="02070309020205020404" pitchFamily="49" charset="0"/>
                <a:cs typeface="Courier New" panose="02070309020205020404" pitchFamily="49" charset="0"/>
              </a:rPr>
              <a:t>float3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 </a:t>
            </a:r>
          </a:p>
          <a:p>
            <a:r>
              <a:rPr lang="en-US" sz="1400" dirty="0" err="1">
                <a:solidFill>
                  <a:schemeClr val="tx1"/>
                </a:solidFill>
                <a:latin typeface="Courier New" panose="02070309020205020404" pitchFamily="49" charset="0"/>
                <a:cs typeface="Courier New" panose="02070309020205020404" pitchFamily="49" charset="0"/>
              </a:rPr>
              <a:t>computePartialDerivatives</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pos_scr</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a:t>
            </a:r>
          </a:p>
          <a:p>
            <a:endParaRPr lang="en-US" sz="1400" dirty="0">
              <a:solidFill>
                <a:schemeClr val="tx1"/>
              </a:solidFill>
              <a:latin typeface="Courier New" panose="02070309020205020404" pitchFamily="49" charset="0"/>
              <a:cs typeface="Courier New" panose="02070309020205020404" pitchFamily="49" charset="0"/>
            </a:endParaRP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Calculate delta vector (d) that points from the projected vertex 0 to the current screen point</a:t>
            </a:r>
          </a:p>
          <a:p>
            <a:r>
              <a:rPr lang="en-US" sz="1400" dirty="0" smtClean="0">
                <a:solidFill>
                  <a:schemeClr val="tx1"/>
                </a:solidFill>
                <a:latin typeface="Courier New" panose="02070309020205020404" pitchFamily="49" charset="0"/>
                <a:cs typeface="Courier New" panose="02070309020205020404" pitchFamily="49" charset="0"/>
              </a:rPr>
              <a:t>float2 </a:t>
            </a:r>
            <a:r>
              <a:rPr lang="en-US" sz="1400" dirty="0">
                <a:solidFill>
                  <a:schemeClr val="tx1"/>
                </a:solidFill>
                <a:latin typeface="Courier New" panose="02070309020205020404" pitchFamily="49" charset="0"/>
                <a:cs typeface="Courier New" panose="02070309020205020404" pitchFamily="49" charset="0"/>
              </a:rPr>
              <a:t>d = </a:t>
            </a:r>
            <a:r>
              <a:rPr lang="en-US" sz="1400" dirty="0" err="1">
                <a:solidFill>
                  <a:schemeClr val="tx1"/>
                </a:solidFill>
                <a:latin typeface="Courier New" panose="02070309020205020404" pitchFamily="49" charset="0"/>
                <a:cs typeface="Courier New" panose="02070309020205020404" pitchFamily="49" charset="0"/>
              </a:rPr>
              <a:t>In.screenPos</a:t>
            </a:r>
            <a:r>
              <a:rPr lang="en-US" sz="1400" dirty="0">
                <a:solidFill>
                  <a:schemeClr val="tx1"/>
                </a:solidFill>
                <a:latin typeface="Courier New" panose="02070309020205020404" pitchFamily="49" charset="0"/>
                <a:cs typeface="Courier New" panose="02070309020205020404" pitchFamily="49" charset="0"/>
              </a:rPr>
              <a:t> + -</a:t>
            </a:r>
            <a:r>
              <a:rPr lang="en-US" sz="1400" dirty="0" err="1">
                <a:solidFill>
                  <a:schemeClr val="tx1"/>
                </a:solidFill>
                <a:latin typeface="Courier New" panose="02070309020205020404" pitchFamily="49" charset="0"/>
                <a:cs typeface="Courier New" panose="02070309020205020404" pitchFamily="49" charset="0"/>
              </a:rPr>
              <a:t>pos_scr</a:t>
            </a:r>
            <a:r>
              <a:rPr lang="en-US" sz="1400" dirty="0">
                <a:solidFill>
                  <a:schemeClr val="tx1"/>
                </a:solidFill>
                <a:latin typeface="Courier New" panose="02070309020205020404" pitchFamily="49" charset="0"/>
                <a:cs typeface="Courier New" panose="02070309020205020404" pitchFamily="49" charset="0"/>
              </a:rPr>
              <a:t>[0];</a:t>
            </a:r>
          </a:p>
          <a:p>
            <a:r>
              <a:rPr lang="en-US" sz="1400" dirty="0">
                <a:solidFill>
                  <a:schemeClr val="tx1"/>
                </a:solidFill>
                <a:latin typeface="Courier New" panose="02070309020205020404" pitchFamily="49" charset="0"/>
                <a:cs typeface="Courier New" panose="02070309020205020404" pitchFamily="49" charset="0"/>
              </a:rPr>
              <a:t>		</a:t>
            </a: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Interpolate the 1/w (</a:t>
            </a:r>
            <a:r>
              <a:rPr lang="en-US" sz="1400" dirty="0" err="1">
                <a:solidFill>
                  <a:schemeClr val="tx1"/>
                </a:solidFill>
                <a:latin typeface="Courier New" panose="02070309020205020404" pitchFamily="49" charset="0"/>
                <a:cs typeface="Courier New" panose="02070309020205020404" pitchFamily="49" charset="0"/>
              </a:rPr>
              <a:t>one_over_w</a:t>
            </a:r>
            <a:r>
              <a:rPr lang="en-US" sz="1400" dirty="0">
                <a:solidFill>
                  <a:schemeClr val="tx1"/>
                </a:solidFill>
                <a:latin typeface="Courier New" panose="02070309020205020404" pitchFamily="49" charset="0"/>
                <a:cs typeface="Courier New" panose="02070309020205020404" pitchFamily="49" charset="0"/>
              </a:rPr>
              <a:t>) for all three vertices of the triangle </a:t>
            </a: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using the </a:t>
            </a:r>
            <a:r>
              <a:rPr lang="en-US" sz="1400" dirty="0" smtClean="0">
                <a:solidFill>
                  <a:schemeClr val="tx1"/>
                </a:solidFill>
                <a:latin typeface="Courier New" panose="02070309020205020404" pitchFamily="49" charset="0"/>
                <a:cs typeface="Courier New" panose="02070309020205020404" pitchFamily="49" charset="0"/>
              </a:rPr>
              <a:t>partial derivatives and </a:t>
            </a:r>
            <a:r>
              <a:rPr lang="en-US" sz="1400" dirty="0">
                <a:solidFill>
                  <a:schemeClr val="tx1"/>
                </a:solidFill>
                <a:latin typeface="Courier New" panose="02070309020205020404" pitchFamily="49" charset="0"/>
                <a:cs typeface="Courier New" panose="02070309020205020404" pitchFamily="49" charset="0"/>
              </a:rPr>
              <a:t>the delta vector</a:t>
            </a:r>
          </a:p>
          <a:p>
            <a:r>
              <a:rPr lang="en-US" sz="1400" dirty="0" smtClean="0">
                <a:solidFill>
                  <a:schemeClr val="tx1"/>
                </a:solidFill>
                <a:latin typeface="Courier New" panose="02070309020205020404" pitchFamily="49" charset="0"/>
                <a:cs typeface="Courier New" panose="02070309020205020404" pitchFamily="49" charset="0"/>
              </a:rPr>
              <a:t>float </a:t>
            </a:r>
            <a:r>
              <a:rPr lang="en-US" sz="1400" dirty="0">
                <a:solidFill>
                  <a:schemeClr val="tx1"/>
                </a:solidFill>
                <a:latin typeface="Courier New" panose="02070309020205020404" pitchFamily="49" charset="0"/>
                <a:cs typeface="Courier New" panose="02070309020205020404" pitchFamily="49" charset="0"/>
              </a:rPr>
              <a:t>w = 1.0 / </a:t>
            </a:r>
            <a:r>
              <a:rPr lang="en-US" sz="1400" dirty="0" err="1">
                <a:solidFill>
                  <a:schemeClr val="tx1"/>
                </a:solidFill>
                <a:latin typeface="Courier New" panose="02070309020205020404" pitchFamily="49" charset="0"/>
                <a:cs typeface="Courier New" panose="02070309020205020404" pitchFamily="49" charset="0"/>
              </a:rPr>
              <a:t>interpolateAttribute</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one_over_w</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db_dx</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db_dy</a:t>
            </a:r>
            <a:r>
              <a:rPr lang="en-US" sz="1400" dirty="0">
                <a:solidFill>
                  <a:schemeClr val="tx1"/>
                </a:solidFill>
                <a:latin typeface="Courier New" panose="02070309020205020404" pitchFamily="49" charset="0"/>
                <a:cs typeface="Courier New" panose="02070309020205020404" pitchFamily="49" charset="0"/>
              </a:rPr>
              <a:t>, d);</a:t>
            </a:r>
          </a:p>
          <a:p>
            <a:r>
              <a:rPr lang="en-US" sz="1400" dirty="0">
                <a:solidFill>
                  <a:schemeClr val="tx1"/>
                </a:solidFill>
                <a:latin typeface="Courier New" panose="02070309020205020404" pitchFamily="49" charset="0"/>
                <a:cs typeface="Courier New" panose="02070309020205020404" pitchFamily="49" charset="0"/>
              </a:rPr>
              <a:t>		</a:t>
            </a: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Reconstruct the Z value at this screen point performing only the necessary matrix * vector multiplication</a:t>
            </a: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operations that involve computing Z</a:t>
            </a:r>
          </a:p>
          <a:p>
            <a:r>
              <a:rPr lang="en-US" sz="1400" dirty="0" smtClean="0">
                <a:solidFill>
                  <a:schemeClr val="tx1"/>
                </a:solidFill>
                <a:latin typeface="Courier New" panose="02070309020205020404" pitchFamily="49" charset="0"/>
                <a:cs typeface="Courier New" panose="02070309020205020404" pitchFamily="49" charset="0"/>
              </a:rPr>
              <a:t>float </a:t>
            </a:r>
            <a:r>
              <a:rPr lang="en-US" sz="1400" dirty="0">
                <a:solidFill>
                  <a:schemeClr val="tx1"/>
                </a:solidFill>
                <a:latin typeface="Courier New" panose="02070309020205020404" pitchFamily="49" charset="0"/>
                <a:cs typeface="Courier New" panose="02070309020205020404" pitchFamily="49" charset="0"/>
              </a:rPr>
              <a:t>z = w * projection[2][2] + projection[2][3];</a:t>
            </a:r>
          </a:p>
          <a:p>
            <a:r>
              <a:rPr lang="en-US" sz="1400" dirty="0">
                <a:solidFill>
                  <a:schemeClr val="tx1"/>
                </a:solidFill>
                <a:latin typeface="Courier New" panose="02070309020205020404" pitchFamily="49" charset="0"/>
                <a:cs typeface="Courier New" panose="02070309020205020404" pitchFamily="49" charset="0"/>
              </a:rPr>
              <a:t>		</a:t>
            </a:r>
          </a:p>
          <a:p>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Calculate the world position coordinates: </a:t>
            </a:r>
          </a:p>
          <a:p>
            <a:r>
              <a:rPr lang="en-US" sz="1400" dirty="0" smtClean="0">
                <a:solidFill>
                  <a:schemeClr val="tx1"/>
                </a:solidFill>
                <a:latin typeface="Courier New" panose="02070309020205020404" pitchFamily="49" charset="0"/>
                <a:cs typeface="Courier New" panose="02070309020205020404" pitchFamily="49" charset="0"/>
              </a:rPr>
              <a:t>// 1. </a:t>
            </a:r>
            <a:r>
              <a:rPr lang="en-US" sz="1400" dirty="0">
                <a:solidFill>
                  <a:schemeClr val="tx1"/>
                </a:solidFill>
                <a:latin typeface="Courier New" panose="02070309020205020404" pitchFamily="49" charset="0"/>
                <a:cs typeface="Courier New" panose="02070309020205020404" pitchFamily="49" charset="0"/>
              </a:rPr>
              <a:t>projected coordinates at this point are </a:t>
            </a:r>
            <a:r>
              <a:rPr lang="en-US" sz="1400" dirty="0" err="1" smtClean="0">
                <a:solidFill>
                  <a:schemeClr val="tx1"/>
                </a:solidFill>
                <a:latin typeface="Courier New" panose="02070309020205020404" pitchFamily="49" charset="0"/>
                <a:cs typeface="Courier New" panose="02070309020205020404" pitchFamily="49" charset="0"/>
              </a:rPr>
              <a:t>In.screenPos</a:t>
            </a:r>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and the computed </a:t>
            </a:r>
            <a:r>
              <a:rPr lang="en-US" sz="1400" dirty="0" smtClean="0">
                <a:solidFill>
                  <a:schemeClr val="tx1"/>
                </a:solidFill>
                <a:latin typeface="Courier New" panose="02070309020205020404" pitchFamily="49" charset="0"/>
                <a:cs typeface="Courier New" panose="02070309020205020404" pitchFamily="49" charset="0"/>
              </a:rPr>
              <a:t>z too</a:t>
            </a:r>
            <a:endParaRPr lang="en-US" sz="1400" dirty="0">
              <a:solidFill>
                <a:schemeClr val="tx1"/>
              </a:solidFill>
              <a:latin typeface="Courier New" panose="02070309020205020404" pitchFamily="49" charset="0"/>
              <a:cs typeface="Courier New" panose="02070309020205020404" pitchFamily="49" charset="0"/>
            </a:endParaRPr>
          </a:p>
          <a:p>
            <a:r>
              <a:rPr lang="en-US" sz="1400" dirty="0" smtClean="0">
                <a:solidFill>
                  <a:schemeClr val="tx1"/>
                </a:solidFill>
                <a:latin typeface="Courier New" panose="02070309020205020404" pitchFamily="49" charset="0"/>
                <a:cs typeface="Courier New" panose="02070309020205020404" pitchFamily="49" charset="0"/>
              </a:rPr>
              <a:t>// 2. multiplying </a:t>
            </a:r>
            <a:r>
              <a:rPr lang="en-US" sz="1400" dirty="0">
                <a:solidFill>
                  <a:schemeClr val="tx1"/>
                </a:solidFill>
                <a:latin typeface="Courier New" panose="02070309020205020404" pitchFamily="49" charset="0"/>
                <a:cs typeface="Courier New" panose="02070309020205020404" pitchFamily="49" charset="0"/>
              </a:rPr>
              <a:t>the perspective projected coordinates by the inverse view-projection matrix (</a:t>
            </a:r>
            <a:r>
              <a:rPr lang="en-US" sz="1400" dirty="0" err="1">
                <a:solidFill>
                  <a:schemeClr val="tx1"/>
                </a:solidFill>
                <a:latin typeface="Courier New" panose="02070309020205020404" pitchFamily="49" charset="0"/>
                <a:cs typeface="Courier New" panose="02070309020205020404" pitchFamily="49" charset="0"/>
              </a:rPr>
              <a:t>invVP</a:t>
            </a:r>
            <a:r>
              <a:rPr lang="en-US" sz="1400" dirty="0">
                <a:solidFill>
                  <a:schemeClr val="tx1"/>
                </a:solidFill>
                <a:latin typeface="Courier New" panose="02070309020205020404" pitchFamily="49" charset="0"/>
                <a:cs typeface="Courier New" panose="02070309020205020404" pitchFamily="49" charset="0"/>
              </a:rPr>
              <a:t>) produces world coordinates		</a:t>
            </a:r>
          </a:p>
          <a:p>
            <a:r>
              <a:rPr lang="en-US" sz="1400" dirty="0" smtClean="0">
                <a:solidFill>
                  <a:schemeClr val="tx1"/>
                </a:solidFill>
                <a:latin typeface="Courier New" panose="02070309020205020404" pitchFamily="49" charset="0"/>
                <a:cs typeface="Courier New" panose="02070309020205020404" pitchFamily="49" charset="0"/>
              </a:rPr>
              <a:t>float3 </a:t>
            </a:r>
            <a:r>
              <a:rPr lang="en-US" sz="1400" dirty="0">
                <a:solidFill>
                  <a:schemeClr val="tx1"/>
                </a:solidFill>
                <a:latin typeface="Courier New" panose="02070309020205020404" pitchFamily="49" charset="0"/>
                <a:cs typeface="Courier New" panose="02070309020205020404" pitchFamily="49" charset="0"/>
              </a:rPr>
              <a:t>position = </a:t>
            </a:r>
            <a:r>
              <a:rPr lang="en-US" sz="1400" dirty="0" err="1">
                <a:solidFill>
                  <a:schemeClr val="tx1"/>
                </a:solidFill>
                <a:latin typeface="Courier New" panose="02070309020205020404" pitchFamily="49" charset="0"/>
                <a:cs typeface="Courier New" panose="02070309020205020404" pitchFamily="49" charset="0"/>
              </a:rPr>
              <a:t>mul</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invVP</a:t>
            </a:r>
            <a:r>
              <a:rPr lang="en-US" sz="1400" dirty="0">
                <a:solidFill>
                  <a:schemeClr val="tx1"/>
                </a:solidFill>
                <a:latin typeface="Courier New" panose="02070309020205020404" pitchFamily="49" charset="0"/>
                <a:cs typeface="Courier New" panose="02070309020205020404" pitchFamily="49" charset="0"/>
              </a:rPr>
              <a:t>, float4(</a:t>
            </a:r>
            <a:r>
              <a:rPr lang="en-US" sz="1400" dirty="0" err="1">
                <a:solidFill>
                  <a:schemeClr val="tx1"/>
                </a:solidFill>
                <a:latin typeface="Courier New" panose="02070309020205020404" pitchFamily="49" charset="0"/>
                <a:cs typeface="Courier New" panose="02070309020205020404" pitchFamily="49" charset="0"/>
              </a:rPr>
              <a:t>In.screenPos</a:t>
            </a:r>
            <a:r>
              <a:rPr lang="en-US" sz="1400" dirty="0">
                <a:solidFill>
                  <a:schemeClr val="tx1"/>
                </a:solidFill>
                <a:latin typeface="Courier New" panose="02070309020205020404" pitchFamily="49" charset="0"/>
                <a:cs typeface="Courier New" panose="02070309020205020404" pitchFamily="49" charset="0"/>
              </a:rPr>
              <a:t> * w, z, w)).xyz;</a:t>
            </a:r>
          </a:p>
        </p:txBody>
      </p:sp>
    </p:spTree>
    <p:extLst>
      <p:ext uri="{BB962C8B-B14F-4D97-AF65-F5344CB8AC3E}">
        <p14:creationId xmlns:p14="http://schemas.microsoft.com/office/powerpoint/2010/main" val="2172872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86"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87" name="CustomShape 3"/>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88" name="TextShape 4"/>
          <p:cNvSpPr txBox="1"/>
          <p:nvPr/>
        </p:nvSpPr>
        <p:spPr>
          <a:xfrm>
            <a:off x="216000" y="2016000"/>
            <a:ext cx="2664000" cy="1440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Compute w at pixel position using attribute interpolation.</a:t>
            </a: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p:txBody>
      </p:sp>
      <p:sp>
        <p:nvSpPr>
          <p:cNvPr id="189" name="Line 5"/>
          <p:cNvSpPr/>
          <p:nvPr/>
        </p:nvSpPr>
        <p:spPr>
          <a:xfrm>
            <a:off x="2520000" y="3024000"/>
            <a:ext cx="2448000" cy="1224000"/>
          </a:xfrm>
          <a:prstGeom prst="line">
            <a:avLst/>
          </a:prstGeom>
          <a:ln w="36000">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907871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91"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92" name="CustomShape 3"/>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93" name="TextShape 4"/>
          <p:cNvSpPr txBox="1"/>
          <p:nvPr/>
        </p:nvSpPr>
        <p:spPr>
          <a:xfrm>
            <a:off x="216000" y="2016000"/>
            <a:ext cx="2664000" cy="1440000"/>
          </a:xfrm>
          <a:prstGeom prst="rect">
            <a:avLst/>
          </a:prstGeom>
          <a:noFill/>
          <a:ln w="36000">
            <a:noFill/>
          </a:ln>
        </p:spPr>
        <p:txBody>
          <a:bodyPr lIns="90000" tIns="45000" rIns="90000" bIns="45000"/>
          <a:lstStyle/>
          <a:p>
            <a:r>
              <a:rPr lang="es-ES" sz="1800" b="0" strike="noStrike" spc="-1" dirty="0">
                <a:solidFill>
                  <a:srgbClr val="000000"/>
                </a:solidFill>
                <a:uFill>
                  <a:solidFill>
                    <a:srgbClr val="FFFFFF"/>
                  </a:solidFill>
                </a:uFill>
                <a:latin typeface="Arial"/>
              </a:rPr>
              <a:t>Compute </a:t>
            </a:r>
            <a:r>
              <a:rPr lang="es-ES" sz="1800" b="0" strike="noStrike" spc="-1" dirty="0" smtClean="0">
                <a:solidFill>
                  <a:srgbClr val="000000"/>
                </a:solidFill>
                <a:uFill>
                  <a:solidFill>
                    <a:srgbClr val="FFFFFF"/>
                  </a:solidFill>
                </a:uFill>
                <a:latin typeface="Arial"/>
              </a:rPr>
              <a:t>w </a:t>
            </a:r>
            <a:r>
              <a:rPr lang="es-ES" sz="1800" b="0" strike="noStrike" spc="-1" dirty="0">
                <a:solidFill>
                  <a:srgbClr val="000000"/>
                </a:solidFill>
                <a:uFill>
                  <a:solidFill>
                    <a:srgbClr val="FFFFFF"/>
                  </a:solidFill>
                </a:uFill>
                <a:latin typeface="Arial"/>
              </a:rPr>
              <a:t>at pixel position </a:t>
            </a:r>
            <a:r>
              <a:rPr lang="es-ES" sz="1800" b="0" strike="noStrike" spc="-1" dirty="0" err="1">
                <a:solidFill>
                  <a:srgbClr val="000000"/>
                </a:solidFill>
                <a:uFill>
                  <a:solidFill>
                    <a:srgbClr val="FFFFFF"/>
                  </a:solidFill>
                </a:uFill>
                <a:latin typeface="Arial"/>
              </a:rPr>
              <a:t>using</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attribute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interpolation</a:t>
            </a:r>
            <a:r>
              <a:rPr lang="es-ES" sz="1800" b="0" strike="noStrike" spc="-1" dirty="0">
                <a:solidFill>
                  <a:srgbClr val="000000"/>
                </a:solidFill>
                <a:uFill>
                  <a:solidFill>
                    <a:srgbClr val="FFFFFF"/>
                  </a:solidFill>
                </a:uFill>
                <a:latin typeface="Arial"/>
              </a:rPr>
              <a:t>.</a:t>
            </a:r>
          </a:p>
          <a:p>
            <a:endParaRPr lang="es-ES" sz="1800" b="0" strike="noStrike" spc="-1" dirty="0">
              <a:solidFill>
                <a:srgbClr val="000000"/>
              </a:solidFill>
              <a:uFill>
                <a:solidFill>
                  <a:srgbClr val="FFFFFF"/>
                </a:solidFill>
              </a:uFill>
              <a:latin typeface="Arial"/>
            </a:endParaRPr>
          </a:p>
          <a:p>
            <a:endParaRPr lang="es-ES" sz="1800" b="0" strike="noStrike" spc="-1" dirty="0">
              <a:solidFill>
                <a:srgbClr val="000000"/>
              </a:solidFill>
              <a:uFill>
                <a:solidFill>
                  <a:srgbClr val="FFFFFF"/>
                </a:solidFill>
              </a:uFill>
              <a:latin typeface="Arial"/>
            </a:endParaRPr>
          </a:p>
        </p:txBody>
      </p:sp>
      <p:sp>
        <p:nvSpPr>
          <p:cNvPr id="194" name="Line 5"/>
          <p:cNvSpPr/>
          <p:nvPr/>
        </p:nvSpPr>
        <p:spPr>
          <a:xfrm flipV="1">
            <a:off x="3600000" y="4278240"/>
            <a:ext cx="1384920" cy="113760"/>
          </a:xfrm>
          <a:prstGeom prst="line">
            <a:avLst/>
          </a:prstGeom>
          <a:ln w="36000">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195" name="TextShape 6"/>
          <p:cNvSpPr txBox="1"/>
          <p:nvPr/>
        </p:nvSpPr>
        <p:spPr>
          <a:xfrm>
            <a:off x="72000" y="4176000"/>
            <a:ext cx="3672000" cy="2197440"/>
          </a:xfrm>
          <a:prstGeom prst="rect">
            <a:avLst/>
          </a:prstGeom>
          <a:noFill/>
          <a:ln w="36000">
            <a:noFill/>
          </a:ln>
        </p:spPr>
        <p:txBody>
          <a:bodyPr lIns="90000" tIns="45000" rIns="90000" bIns="45000"/>
          <a:lstStyle/>
          <a:p>
            <a:r>
              <a:rPr lang="es-ES" sz="1800" b="0" strike="noStrike" spc="-1" dirty="0" err="1">
                <a:solidFill>
                  <a:srgbClr val="000000"/>
                </a:solidFill>
                <a:uFill>
                  <a:solidFill>
                    <a:srgbClr val="FFFFFF"/>
                  </a:solidFill>
                </a:uFill>
                <a:latin typeface="Arial"/>
              </a:rPr>
              <a:t>Then</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we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reconstruct</a:t>
            </a:r>
            <a:r>
              <a:rPr lang="es-ES" sz="1800" b="0" strike="noStrike" spc="-1" dirty="0">
                <a:solidFill>
                  <a:srgbClr val="000000"/>
                </a:solidFill>
                <a:uFill>
                  <a:solidFill>
                    <a:srgbClr val="FFFFFF"/>
                  </a:solidFill>
                </a:uFill>
                <a:latin typeface="Arial"/>
              </a:rPr>
              <a:t> </a:t>
            </a:r>
            <a:r>
              <a:rPr lang="es-ES" sz="1800" b="0" strike="noStrike" spc="-1" dirty="0" smtClean="0">
                <a:solidFill>
                  <a:srgbClr val="000000"/>
                </a:solidFill>
                <a:uFill>
                  <a:solidFill>
                    <a:srgbClr val="FFFFFF"/>
                  </a:solidFill>
                </a:uFill>
                <a:latin typeface="Arial"/>
              </a:rPr>
              <a:t>z </a:t>
            </a:r>
            <a:r>
              <a:rPr lang="es-ES" sz="1800" b="0" strike="noStrike" spc="-1" dirty="0">
                <a:solidFill>
                  <a:srgbClr val="000000"/>
                </a:solidFill>
                <a:uFill>
                  <a:solidFill>
                    <a:srgbClr val="FFFFFF"/>
                  </a:solidFill>
                </a:uFill>
                <a:latin typeface="Arial"/>
              </a:rPr>
              <a:t>(</a:t>
            </a:r>
            <a:r>
              <a:rPr lang="es-ES" sz="1800" b="0" strike="noStrike" spc="-1" dirty="0" err="1">
                <a:solidFill>
                  <a:srgbClr val="000000"/>
                </a:solidFill>
                <a:uFill>
                  <a:solidFill>
                    <a:srgbClr val="FFFFFF"/>
                  </a:solidFill>
                </a:uFill>
                <a:latin typeface="Arial"/>
              </a:rPr>
              <a:t>depth</a:t>
            </a:r>
            <a:r>
              <a:rPr lang="es-ES" sz="1800" b="0" strike="noStrike" spc="-1" dirty="0">
                <a:solidFill>
                  <a:srgbClr val="000000"/>
                </a:solidFill>
                <a:uFill>
                  <a:solidFill>
                    <a:srgbClr val="FFFFFF"/>
                  </a:solidFill>
                </a:uFill>
                <a:latin typeface="Arial"/>
              </a:rPr>
              <a:t> at pixel position) </a:t>
            </a:r>
          </a:p>
          <a:p>
            <a:r>
              <a:rPr lang="es-ES" sz="1800" b="0" strike="noStrike" spc="-1" dirty="0" err="1">
                <a:solidFill>
                  <a:srgbClr val="000000"/>
                </a:solidFill>
                <a:uFill>
                  <a:solidFill>
                    <a:srgbClr val="FFFFFF"/>
                  </a:solidFill>
                </a:uFill>
                <a:latin typeface="Arial"/>
              </a:rPr>
              <a:t>Using</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the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projection</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matrix</a:t>
            </a:r>
            <a:r>
              <a:rPr lang="es-ES" sz="1800" b="0" strike="noStrike" spc="-1" dirty="0">
                <a:solidFill>
                  <a:srgbClr val="000000"/>
                </a:solidFill>
                <a:uFill>
                  <a:solidFill>
                    <a:srgbClr val="FFFFFF"/>
                  </a:solidFill>
                </a:uFill>
                <a:latin typeface="Arial"/>
              </a:rPr>
              <a:t> and w:</a:t>
            </a:r>
          </a:p>
          <a:p>
            <a:endParaRPr lang="es-ES" sz="1800" b="0" strike="noStrike" spc="-1" dirty="0">
              <a:solidFill>
                <a:srgbClr val="000000"/>
              </a:solidFill>
              <a:uFill>
                <a:solidFill>
                  <a:srgbClr val="FFFFFF"/>
                </a:solidFill>
              </a:uFill>
              <a:latin typeface="Arial"/>
            </a:endParaRPr>
          </a:p>
          <a:p>
            <a:r>
              <a:rPr lang="es-ES" sz="1400" b="0" strike="noStrike" spc="-1" dirty="0" err="1">
                <a:solidFill>
                  <a:srgbClr val="000000"/>
                </a:solidFill>
                <a:uFill>
                  <a:solidFill>
                    <a:srgbClr val="FFFFFF"/>
                  </a:solidFill>
                </a:uFill>
                <a:latin typeface="Courier New"/>
              </a:rPr>
              <a:t>float</a:t>
            </a:r>
            <a:r>
              <a:rPr lang="es-ES" sz="1400" b="0" strike="noStrike" spc="-1" dirty="0">
                <a:solidFill>
                  <a:srgbClr val="000000"/>
                </a:solidFill>
                <a:uFill>
                  <a:solidFill>
                    <a:srgbClr val="FFFFFF"/>
                  </a:solidFill>
                </a:uFill>
                <a:latin typeface="Courier New"/>
              </a:rPr>
              <a:t> z = w * </a:t>
            </a:r>
            <a:r>
              <a:rPr lang="es-ES" sz="1400" b="0" strike="noStrike" spc="-1" dirty="0" err="1">
                <a:solidFill>
                  <a:srgbClr val="000000"/>
                </a:solidFill>
                <a:uFill>
                  <a:solidFill>
                    <a:srgbClr val="FFFFFF"/>
                  </a:solidFill>
                </a:uFill>
                <a:latin typeface="Courier New"/>
              </a:rPr>
              <a:t>projection</a:t>
            </a:r>
            <a:r>
              <a:rPr lang="es-ES" sz="1400" b="0" strike="noStrike" spc="-1" dirty="0">
                <a:solidFill>
                  <a:srgbClr val="000000"/>
                </a:solidFill>
                <a:uFill>
                  <a:solidFill>
                    <a:srgbClr val="FFFFFF"/>
                  </a:solidFill>
                </a:uFill>
                <a:latin typeface="Courier New"/>
              </a:rPr>
              <a:t>[2][2] + </a:t>
            </a:r>
            <a:r>
              <a:rPr lang="es-ES" sz="1400" b="0" strike="noStrike" spc="-1" dirty="0" err="1">
                <a:solidFill>
                  <a:srgbClr val="000000"/>
                </a:solidFill>
                <a:uFill>
                  <a:solidFill>
                    <a:srgbClr val="FFFFFF"/>
                  </a:solidFill>
                </a:uFill>
                <a:latin typeface="Courier New"/>
              </a:rPr>
              <a:t>projection</a:t>
            </a:r>
            <a:r>
              <a:rPr lang="es-ES" sz="1400" b="0" strike="noStrike" spc="-1" dirty="0">
                <a:solidFill>
                  <a:srgbClr val="000000"/>
                </a:solidFill>
                <a:uFill>
                  <a:solidFill>
                    <a:srgbClr val="FFFFFF"/>
                  </a:solidFill>
                </a:uFill>
                <a:latin typeface="Courier New"/>
              </a:rPr>
              <a:t>[2][3];</a:t>
            </a:r>
            <a:endParaRPr lang="es-ES" sz="1800" b="0" strike="noStrike" spc="-1" dirty="0">
              <a:solidFill>
                <a:srgbClr val="000000"/>
              </a:solidFill>
              <a:uFill>
                <a:solidFill>
                  <a:srgbClr val="FFFFFF"/>
                </a:solidFill>
              </a:uFill>
              <a:latin typeface="Arial"/>
            </a:endParaRPr>
          </a:p>
          <a:p>
            <a:endParaRPr lang="es-ES" sz="1800" b="0" strike="noStrike" spc="-1" dirty="0">
              <a:solidFill>
                <a:srgbClr val="000000"/>
              </a:solidFill>
              <a:uFill>
                <a:solidFill>
                  <a:srgbClr val="FFFFFF"/>
                </a:solidFill>
              </a:uFill>
              <a:latin typeface="Arial"/>
            </a:endParaRPr>
          </a:p>
          <a:p>
            <a:endParaRPr lang="es-ES" sz="1800" b="0" strike="noStrike" spc="-1" dirty="0">
              <a:solidFill>
                <a:srgbClr val="000000"/>
              </a:solidFill>
              <a:uFill>
                <a:solidFill>
                  <a:srgbClr val="FFFFFF"/>
                </a:solidFill>
              </a:uFill>
              <a:latin typeface="Arial"/>
            </a:endParaRPr>
          </a:p>
        </p:txBody>
      </p:sp>
      <p:sp>
        <p:nvSpPr>
          <p:cNvPr id="196" name="CustomShape 7"/>
          <p:cNvSpPr/>
          <p:nvPr/>
        </p:nvSpPr>
        <p:spPr>
          <a:xfrm>
            <a:off x="936000" y="3312000"/>
            <a:ext cx="720000" cy="792000"/>
          </a:xfrm>
          <a:custGeom>
            <a:avLst/>
            <a:gdLst/>
            <a:ahLst/>
            <a:cxnLst/>
            <a:rect l="0" t="0" r="r" b="b"/>
            <a:pathLst>
              <a:path w="2002" h="2202">
                <a:moveTo>
                  <a:pt x="500" y="0"/>
                </a:moveTo>
                <a:lnTo>
                  <a:pt x="500" y="1650"/>
                </a:lnTo>
                <a:lnTo>
                  <a:pt x="0" y="1650"/>
                </a:lnTo>
                <a:lnTo>
                  <a:pt x="1000" y="2201"/>
                </a:lnTo>
                <a:lnTo>
                  <a:pt x="2001" y="1650"/>
                </a:lnTo>
                <a:lnTo>
                  <a:pt x="1500" y="1650"/>
                </a:lnTo>
                <a:lnTo>
                  <a:pt x="1500" y="0"/>
                </a:lnTo>
                <a:lnTo>
                  <a:pt x="500"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948492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838080" y="365040"/>
            <a:ext cx="10515240" cy="1325160"/>
          </a:xfrm>
          <a:prstGeom prst="rect">
            <a:avLst/>
          </a:prstGeom>
          <a:noFill/>
          <a:ln>
            <a:noFill/>
          </a:ln>
        </p:spPr>
        <p:txBody>
          <a:bodyPr anchor="ctr"/>
          <a:lstStyle/>
          <a:p>
            <a:pPr>
              <a:lnSpc>
                <a:spcPct val="90000"/>
              </a:lnSpc>
            </a:pPr>
            <a:r>
              <a:rPr lang="en-US" sz="4000" b="0" strike="noStrike" spc="-1">
                <a:solidFill>
                  <a:srgbClr val="000000"/>
                </a:solidFill>
                <a:uFill>
                  <a:solidFill>
                    <a:srgbClr val="FFFFFF"/>
                  </a:solidFill>
                </a:uFill>
                <a:latin typeface="Calibri Light"/>
              </a:rPr>
              <a:t>Visibility Buffer – Shading pseudocode</a:t>
            </a:r>
            <a:endParaRPr lang="en-US" sz="1800" b="0" strike="noStrike" spc="-1">
              <a:solidFill>
                <a:srgbClr val="000000"/>
              </a:solidFill>
              <a:uFill>
                <a:solidFill>
                  <a:srgbClr val="FFFFFF"/>
                </a:solidFill>
              </a:uFill>
              <a:latin typeface="Calibri"/>
            </a:endParaRPr>
          </a:p>
        </p:txBody>
      </p:sp>
      <p:sp>
        <p:nvSpPr>
          <p:cNvPr id="198" name="CustomShape 2"/>
          <p:cNvSpPr/>
          <p:nvPr/>
        </p:nvSpPr>
        <p:spPr>
          <a:xfrm>
            <a:off x="3816000" y="2520000"/>
            <a:ext cx="3600000" cy="2880000"/>
          </a:xfrm>
          <a:custGeom>
            <a:avLst/>
            <a:gdLst/>
            <a:ahLst/>
            <a:cxnLst/>
            <a:rect l="0" t="0"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99" name="CustomShape 3"/>
          <p:cNvSpPr/>
          <p:nvPr/>
        </p:nvSpPr>
        <p:spPr>
          <a:xfrm>
            <a:off x="5040000" y="4248000"/>
            <a:ext cx="72000" cy="7200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200" name="TextShape 4"/>
          <p:cNvSpPr txBox="1"/>
          <p:nvPr/>
        </p:nvSpPr>
        <p:spPr>
          <a:xfrm>
            <a:off x="216000" y="2016000"/>
            <a:ext cx="2664000" cy="144000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Compute </a:t>
            </a:r>
            <a:r>
              <a:rPr lang="es-ES" sz="1800" b="1" strike="noStrike" spc="-1">
                <a:solidFill>
                  <a:srgbClr val="000000"/>
                </a:solidFill>
                <a:uFill>
                  <a:solidFill>
                    <a:srgbClr val="FFFFFF"/>
                  </a:solidFill>
                </a:uFill>
                <a:latin typeface="Arial"/>
              </a:rPr>
              <a:t>w</a:t>
            </a:r>
            <a:r>
              <a:rPr lang="es-ES" sz="1800" b="0" strike="noStrike" spc="-1">
                <a:solidFill>
                  <a:srgbClr val="000000"/>
                </a:solidFill>
                <a:uFill>
                  <a:solidFill>
                    <a:srgbClr val="FFFFFF"/>
                  </a:solidFill>
                </a:uFill>
                <a:latin typeface="Arial"/>
              </a:rPr>
              <a:t> at pixel position using attribute interpolation.</a:t>
            </a: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p:txBody>
      </p:sp>
      <p:sp>
        <p:nvSpPr>
          <p:cNvPr id="201" name="Line 5"/>
          <p:cNvSpPr/>
          <p:nvPr/>
        </p:nvSpPr>
        <p:spPr>
          <a:xfrm flipH="1">
            <a:off x="5184000" y="3672000"/>
            <a:ext cx="2088000" cy="606240"/>
          </a:xfrm>
          <a:prstGeom prst="line">
            <a:avLst/>
          </a:prstGeom>
          <a:ln w="36000">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202" name="TextShape 6"/>
          <p:cNvSpPr txBox="1"/>
          <p:nvPr/>
        </p:nvSpPr>
        <p:spPr>
          <a:xfrm>
            <a:off x="72000" y="4176000"/>
            <a:ext cx="3672000" cy="219744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Then we reconstruct </a:t>
            </a:r>
            <a:r>
              <a:rPr lang="es-ES" sz="1800" b="1" strike="noStrike" spc="-1">
                <a:solidFill>
                  <a:srgbClr val="000000"/>
                </a:solidFill>
                <a:uFill>
                  <a:solidFill>
                    <a:srgbClr val="FFFFFF"/>
                  </a:solidFill>
                </a:uFill>
                <a:latin typeface="Arial"/>
              </a:rPr>
              <a:t>z</a:t>
            </a:r>
            <a:r>
              <a:rPr lang="es-ES" sz="1800" b="0" strike="noStrike" spc="-1">
                <a:solidFill>
                  <a:srgbClr val="000000"/>
                </a:solidFill>
                <a:uFill>
                  <a:solidFill>
                    <a:srgbClr val="FFFFFF"/>
                  </a:solidFill>
                </a:uFill>
                <a:latin typeface="Arial"/>
              </a:rPr>
              <a:t> (depth at pixel position) </a:t>
            </a:r>
          </a:p>
          <a:p>
            <a:r>
              <a:rPr lang="es-ES" sz="1800" b="0" strike="noStrike" spc="-1">
                <a:solidFill>
                  <a:srgbClr val="000000"/>
                </a:solidFill>
                <a:uFill>
                  <a:solidFill>
                    <a:srgbClr val="FFFFFF"/>
                  </a:solidFill>
                </a:uFill>
                <a:latin typeface="Arial"/>
              </a:rPr>
              <a:t>Using the projection matrix and w:</a:t>
            </a:r>
          </a:p>
          <a:p>
            <a:endParaRPr lang="es-ES" sz="1800" b="0" strike="noStrike" spc="-1">
              <a:solidFill>
                <a:srgbClr val="000000"/>
              </a:solidFill>
              <a:uFill>
                <a:solidFill>
                  <a:srgbClr val="FFFFFF"/>
                </a:solidFill>
              </a:uFill>
              <a:latin typeface="Arial"/>
            </a:endParaRPr>
          </a:p>
          <a:p>
            <a:r>
              <a:rPr lang="es-ES" sz="1400" b="0" strike="noStrike" spc="-1">
                <a:solidFill>
                  <a:srgbClr val="000000"/>
                </a:solidFill>
                <a:uFill>
                  <a:solidFill>
                    <a:srgbClr val="FFFFFF"/>
                  </a:solidFill>
                </a:uFill>
                <a:latin typeface="Courier New"/>
              </a:rPr>
              <a:t>float z = w * projection[2][2] + projection[2][3];</a:t>
            </a:r>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p:txBody>
      </p:sp>
      <p:sp>
        <p:nvSpPr>
          <p:cNvPr id="203" name="CustomShape 7"/>
          <p:cNvSpPr/>
          <p:nvPr/>
        </p:nvSpPr>
        <p:spPr>
          <a:xfrm>
            <a:off x="936000" y="3312000"/>
            <a:ext cx="720000" cy="792000"/>
          </a:xfrm>
          <a:custGeom>
            <a:avLst/>
            <a:gdLst/>
            <a:ahLst/>
            <a:cxnLst/>
            <a:rect l="0" t="0" r="r" b="b"/>
            <a:pathLst>
              <a:path w="2002" h="2202">
                <a:moveTo>
                  <a:pt x="500" y="0"/>
                </a:moveTo>
                <a:lnTo>
                  <a:pt x="500" y="1650"/>
                </a:lnTo>
                <a:lnTo>
                  <a:pt x="0" y="1650"/>
                </a:lnTo>
                <a:lnTo>
                  <a:pt x="1000" y="2201"/>
                </a:lnTo>
                <a:lnTo>
                  <a:pt x="2001" y="1650"/>
                </a:lnTo>
                <a:lnTo>
                  <a:pt x="1500" y="1650"/>
                </a:lnTo>
                <a:lnTo>
                  <a:pt x="1500" y="0"/>
                </a:lnTo>
                <a:lnTo>
                  <a:pt x="500"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204" name="TextShape 8"/>
          <p:cNvSpPr txBox="1"/>
          <p:nvPr/>
        </p:nvSpPr>
        <p:spPr>
          <a:xfrm>
            <a:off x="7308000" y="2978640"/>
            <a:ext cx="3852000" cy="2709360"/>
          </a:xfrm>
          <a:prstGeom prst="rect">
            <a:avLst/>
          </a:prstGeom>
          <a:noFill/>
          <a:ln w="36000">
            <a:noFill/>
          </a:ln>
        </p:spPr>
        <p:txBody>
          <a:bodyPr lIns="90000" tIns="45000" rIns="90000" bIns="45000"/>
          <a:lstStyle/>
          <a:p>
            <a:r>
              <a:rPr lang="es-ES" sz="1800" b="0" strike="noStrike" spc="-1">
                <a:solidFill>
                  <a:srgbClr val="000000"/>
                </a:solidFill>
                <a:uFill>
                  <a:solidFill>
                    <a:srgbClr val="FFFFFF"/>
                  </a:solidFill>
                </a:uFill>
                <a:latin typeface="Arial"/>
              </a:rPr>
              <a:t>Finally, compute </a:t>
            </a:r>
            <a:r>
              <a:rPr lang="es-ES" sz="1800" b="1" strike="noStrike" spc="-1">
                <a:solidFill>
                  <a:srgbClr val="000000"/>
                </a:solidFill>
                <a:uFill>
                  <a:solidFill>
                    <a:srgbClr val="FFFFFF"/>
                  </a:solidFill>
                </a:uFill>
                <a:latin typeface="Arial"/>
              </a:rPr>
              <a:t>world position</a:t>
            </a:r>
            <a:r>
              <a:rPr lang="es-ES" sz="1800" b="0" strike="noStrike" spc="-1">
                <a:solidFill>
                  <a:srgbClr val="000000"/>
                </a:solidFill>
                <a:uFill>
                  <a:solidFill>
                    <a:srgbClr val="FFFFFF"/>
                  </a:solidFill>
                </a:uFill>
                <a:latin typeface="Arial"/>
              </a:rPr>
              <a:t> at current pixel from Z and W and the inverse of the view-projection matrix:</a:t>
            </a:r>
          </a:p>
          <a:p>
            <a:endParaRPr lang="es-ES" sz="1800" b="0" strike="noStrike" spc="-1">
              <a:solidFill>
                <a:srgbClr val="000000"/>
              </a:solidFill>
              <a:uFill>
                <a:solidFill>
                  <a:srgbClr val="FFFFFF"/>
                </a:solidFill>
              </a:uFill>
              <a:latin typeface="Arial"/>
            </a:endParaRPr>
          </a:p>
          <a:p>
            <a:pPr>
              <a:lnSpc>
                <a:spcPct val="100000"/>
              </a:lnSpc>
            </a:pPr>
            <a:r>
              <a:rPr lang="es-ES" sz="1400" b="0" strike="noStrike" spc="-1">
                <a:solidFill>
                  <a:srgbClr val="000000"/>
                </a:solidFill>
                <a:uFill>
                  <a:solidFill>
                    <a:srgbClr val="FFFFFF"/>
                  </a:solidFill>
                </a:uFill>
                <a:latin typeface="Courier New"/>
              </a:rPr>
              <a:t>float3 position = mul(invVP, float4(In.screenPos * w, z, w)).xyz;</a:t>
            </a:r>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a:p>
            <a:endParaRPr lang="es-ES" sz="1800" b="0" strike="noStrike" spc="-1">
              <a:solidFill>
                <a:srgbClr val="000000"/>
              </a:solidFill>
              <a:uFill>
                <a:solidFill>
                  <a:srgbClr val="FFFFFF"/>
                </a:solidFill>
              </a:uFill>
              <a:latin typeface="Arial"/>
            </a:endParaRPr>
          </a:p>
        </p:txBody>
      </p:sp>
      <p:sp>
        <p:nvSpPr>
          <p:cNvPr id="205" name="CustomShape 9"/>
          <p:cNvSpPr/>
          <p:nvPr/>
        </p:nvSpPr>
        <p:spPr>
          <a:xfrm>
            <a:off x="1008000" y="5400000"/>
            <a:ext cx="8280000" cy="1224000"/>
          </a:xfrm>
          <a:custGeom>
            <a:avLst/>
            <a:gdLst/>
            <a:ahLst/>
            <a:cxnLst/>
            <a:rect l="0" t="0" r="r" b="b"/>
            <a:pathLst>
              <a:path w="23395" h="4025">
                <a:moveTo>
                  <a:pt x="18544" y="988"/>
                </a:moveTo>
                <a:lnTo>
                  <a:pt x="18554" y="1047"/>
                </a:lnTo>
                <a:lnTo>
                  <a:pt x="18559" y="1107"/>
                </a:lnTo>
                <a:lnTo>
                  <a:pt x="18558" y="1166"/>
                </a:lnTo>
                <a:lnTo>
                  <a:pt x="18550" y="1226"/>
                </a:lnTo>
                <a:lnTo>
                  <a:pt x="18537" y="1285"/>
                </a:lnTo>
                <a:lnTo>
                  <a:pt x="18519" y="1345"/>
                </a:lnTo>
                <a:lnTo>
                  <a:pt x="18494" y="1404"/>
                </a:lnTo>
                <a:lnTo>
                  <a:pt x="18463" y="1463"/>
                </a:lnTo>
                <a:lnTo>
                  <a:pt x="18427" y="1522"/>
                </a:lnTo>
                <a:lnTo>
                  <a:pt x="18385" y="1581"/>
                </a:lnTo>
                <a:lnTo>
                  <a:pt x="18337" y="1639"/>
                </a:lnTo>
                <a:lnTo>
                  <a:pt x="18284" y="1697"/>
                </a:lnTo>
                <a:lnTo>
                  <a:pt x="18224" y="1755"/>
                </a:lnTo>
                <a:lnTo>
                  <a:pt x="18160" y="1812"/>
                </a:lnTo>
                <a:lnTo>
                  <a:pt x="18089" y="1869"/>
                </a:lnTo>
                <a:lnTo>
                  <a:pt x="18013" y="1925"/>
                </a:lnTo>
                <a:lnTo>
                  <a:pt x="17931" y="1981"/>
                </a:lnTo>
                <a:lnTo>
                  <a:pt x="17844" y="2037"/>
                </a:lnTo>
                <a:lnTo>
                  <a:pt x="17752" y="2091"/>
                </a:lnTo>
                <a:lnTo>
                  <a:pt x="17654" y="2146"/>
                </a:lnTo>
                <a:lnTo>
                  <a:pt x="17550" y="2199"/>
                </a:lnTo>
                <a:lnTo>
                  <a:pt x="17442" y="2252"/>
                </a:lnTo>
                <a:lnTo>
                  <a:pt x="17328" y="2304"/>
                </a:lnTo>
                <a:lnTo>
                  <a:pt x="17210" y="2356"/>
                </a:lnTo>
                <a:lnTo>
                  <a:pt x="17086" y="2407"/>
                </a:lnTo>
                <a:lnTo>
                  <a:pt x="16957" y="2457"/>
                </a:lnTo>
                <a:lnTo>
                  <a:pt x="16823" y="2506"/>
                </a:lnTo>
                <a:lnTo>
                  <a:pt x="16685" y="2554"/>
                </a:lnTo>
                <a:lnTo>
                  <a:pt x="16542" y="2601"/>
                </a:lnTo>
                <a:lnTo>
                  <a:pt x="16394" y="2648"/>
                </a:lnTo>
                <a:lnTo>
                  <a:pt x="16242" y="2693"/>
                </a:lnTo>
                <a:lnTo>
                  <a:pt x="16085" y="2738"/>
                </a:lnTo>
                <a:lnTo>
                  <a:pt x="15924" y="2782"/>
                </a:lnTo>
                <a:lnTo>
                  <a:pt x="15759" y="2824"/>
                </a:lnTo>
                <a:lnTo>
                  <a:pt x="15589" y="2866"/>
                </a:lnTo>
                <a:lnTo>
                  <a:pt x="15416" y="2906"/>
                </a:lnTo>
                <a:lnTo>
                  <a:pt x="15239" y="2946"/>
                </a:lnTo>
                <a:lnTo>
                  <a:pt x="15057" y="2984"/>
                </a:lnTo>
                <a:lnTo>
                  <a:pt x="14872" y="3021"/>
                </a:lnTo>
                <a:lnTo>
                  <a:pt x="14684" y="3057"/>
                </a:lnTo>
                <a:lnTo>
                  <a:pt x="14492" y="3092"/>
                </a:lnTo>
                <a:lnTo>
                  <a:pt x="14296" y="3125"/>
                </a:lnTo>
                <a:lnTo>
                  <a:pt x="14098" y="3157"/>
                </a:lnTo>
                <a:lnTo>
                  <a:pt x="13896" y="3188"/>
                </a:lnTo>
                <a:lnTo>
                  <a:pt x="13691" y="3218"/>
                </a:lnTo>
                <a:lnTo>
                  <a:pt x="13484" y="3247"/>
                </a:lnTo>
                <a:lnTo>
                  <a:pt x="13274" y="3274"/>
                </a:lnTo>
                <a:lnTo>
                  <a:pt x="13061" y="3300"/>
                </a:lnTo>
                <a:lnTo>
                  <a:pt x="12845" y="3324"/>
                </a:lnTo>
                <a:lnTo>
                  <a:pt x="12628" y="3347"/>
                </a:lnTo>
                <a:lnTo>
                  <a:pt x="12408" y="3369"/>
                </a:lnTo>
                <a:lnTo>
                  <a:pt x="12186" y="3389"/>
                </a:lnTo>
                <a:lnTo>
                  <a:pt x="11962" y="3408"/>
                </a:lnTo>
                <a:lnTo>
                  <a:pt x="11736" y="3426"/>
                </a:lnTo>
                <a:lnTo>
                  <a:pt x="11508" y="3442"/>
                </a:lnTo>
                <a:lnTo>
                  <a:pt x="11280" y="3457"/>
                </a:lnTo>
                <a:lnTo>
                  <a:pt x="11049" y="3470"/>
                </a:lnTo>
                <a:lnTo>
                  <a:pt x="10818" y="3482"/>
                </a:lnTo>
                <a:lnTo>
                  <a:pt x="10585" y="3492"/>
                </a:lnTo>
                <a:lnTo>
                  <a:pt x="10351" y="3501"/>
                </a:lnTo>
                <a:lnTo>
                  <a:pt x="10117" y="3509"/>
                </a:lnTo>
                <a:lnTo>
                  <a:pt x="9882" y="3515"/>
                </a:lnTo>
                <a:lnTo>
                  <a:pt x="9646" y="3519"/>
                </a:lnTo>
                <a:lnTo>
                  <a:pt x="9410" y="3522"/>
                </a:lnTo>
                <a:lnTo>
                  <a:pt x="9174" y="3524"/>
                </a:lnTo>
                <a:lnTo>
                  <a:pt x="8938" y="3524"/>
                </a:lnTo>
                <a:lnTo>
                  <a:pt x="8702" y="3522"/>
                </a:lnTo>
                <a:lnTo>
                  <a:pt x="8466" y="3520"/>
                </a:lnTo>
                <a:lnTo>
                  <a:pt x="8230" y="3515"/>
                </a:lnTo>
                <a:lnTo>
                  <a:pt x="7995" y="3509"/>
                </a:lnTo>
                <a:lnTo>
                  <a:pt x="7760" y="3502"/>
                </a:lnTo>
                <a:lnTo>
                  <a:pt x="7527" y="3493"/>
                </a:lnTo>
                <a:lnTo>
                  <a:pt x="7294" y="3483"/>
                </a:lnTo>
                <a:lnTo>
                  <a:pt x="7062" y="3471"/>
                </a:lnTo>
                <a:lnTo>
                  <a:pt x="6832" y="3458"/>
                </a:lnTo>
                <a:lnTo>
                  <a:pt x="6603" y="3444"/>
                </a:lnTo>
                <a:lnTo>
                  <a:pt x="6375" y="3428"/>
                </a:lnTo>
                <a:lnTo>
                  <a:pt x="6149" y="3410"/>
                </a:lnTo>
                <a:lnTo>
                  <a:pt x="5925" y="3392"/>
                </a:lnTo>
                <a:lnTo>
                  <a:pt x="5703" y="3371"/>
                </a:lnTo>
                <a:lnTo>
                  <a:pt x="5482" y="3350"/>
                </a:lnTo>
                <a:lnTo>
                  <a:pt x="5264" y="3327"/>
                </a:lnTo>
                <a:lnTo>
                  <a:pt x="5049" y="3303"/>
                </a:lnTo>
                <a:lnTo>
                  <a:pt x="4836" y="3277"/>
                </a:lnTo>
                <a:lnTo>
                  <a:pt x="4625" y="3250"/>
                </a:lnTo>
                <a:lnTo>
                  <a:pt x="4417" y="3222"/>
                </a:lnTo>
                <a:lnTo>
                  <a:pt x="4212" y="3192"/>
                </a:lnTo>
                <a:lnTo>
                  <a:pt x="4010" y="3161"/>
                </a:lnTo>
                <a:lnTo>
                  <a:pt x="3811" y="3129"/>
                </a:lnTo>
                <a:lnTo>
                  <a:pt x="3615" y="3096"/>
                </a:lnTo>
                <a:lnTo>
                  <a:pt x="3423" y="3061"/>
                </a:lnTo>
                <a:lnTo>
                  <a:pt x="3234" y="3025"/>
                </a:lnTo>
                <a:lnTo>
                  <a:pt x="3049" y="2988"/>
                </a:lnTo>
                <a:lnTo>
                  <a:pt x="2867" y="2950"/>
                </a:lnTo>
                <a:lnTo>
                  <a:pt x="2689" y="2911"/>
                </a:lnTo>
                <a:lnTo>
                  <a:pt x="2515" y="2871"/>
                </a:lnTo>
                <a:lnTo>
                  <a:pt x="2345" y="2829"/>
                </a:lnTo>
                <a:lnTo>
                  <a:pt x="2179" y="2787"/>
                </a:lnTo>
                <a:lnTo>
                  <a:pt x="2018" y="2743"/>
                </a:lnTo>
                <a:lnTo>
                  <a:pt x="1861" y="2699"/>
                </a:lnTo>
                <a:lnTo>
                  <a:pt x="1708" y="2653"/>
                </a:lnTo>
                <a:lnTo>
                  <a:pt x="1559" y="2607"/>
                </a:lnTo>
                <a:lnTo>
                  <a:pt x="0" y="2916"/>
                </a:lnTo>
                <a:lnTo>
                  <a:pt x="179" y="2972"/>
                </a:lnTo>
                <a:lnTo>
                  <a:pt x="364" y="3027"/>
                </a:lnTo>
                <a:lnTo>
                  <a:pt x="554" y="3081"/>
                </a:lnTo>
                <a:lnTo>
                  <a:pt x="749" y="3133"/>
                </a:lnTo>
                <a:lnTo>
                  <a:pt x="950" y="3184"/>
                </a:lnTo>
                <a:lnTo>
                  <a:pt x="1155" y="3235"/>
                </a:lnTo>
                <a:lnTo>
                  <a:pt x="1365" y="3283"/>
                </a:lnTo>
                <a:lnTo>
                  <a:pt x="1580" y="3331"/>
                </a:lnTo>
                <a:lnTo>
                  <a:pt x="1800" y="3377"/>
                </a:lnTo>
                <a:lnTo>
                  <a:pt x="2024" y="3421"/>
                </a:lnTo>
                <a:lnTo>
                  <a:pt x="2252" y="3465"/>
                </a:lnTo>
                <a:lnTo>
                  <a:pt x="2484" y="3506"/>
                </a:lnTo>
                <a:lnTo>
                  <a:pt x="2721" y="3547"/>
                </a:lnTo>
                <a:lnTo>
                  <a:pt x="2961" y="3585"/>
                </a:lnTo>
                <a:lnTo>
                  <a:pt x="3206" y="3623"/>
                </a:lnTo>
                <a:lnTo>
                  <a:pt x="3453" y="3659"/>
                </a:lnTo>
                <a:lnTo>
                  <a:pt x="3705" y="3693"/>
                </a:lnTo>
                <a:lnTo>
                  <a:pt x="3959" y="3725"/>
                </a:lnTo>
                <a:lnTo>
                  <a:pt x="4217" y="3756"/>
                </a:lnTo>
                <a:lnTo>
                  <a:pt x="4477" y="3786"/>
                </a:lnTo>
                <a:lnTo>
                  <a:pt x="4741" y="3814"/>
                </a:lnTo>
                <a:lnTo>
                  <a:pt x="5007" y="3840"/>
                </a:lnTo>
                <a:lnTo>
                  <a:pt x="5276" y="3864"/>
                </a:lnTo>
                <a:lnTo>
                  <a:pt x="5547" y="3887"/>
                </a:lnTo>
                <a:lnTo>
                  <a:pt x="5820" y="3908"/>
                </a:lnTo>
                <a:lnTo>
                  <a:pt x="6095" y="3927"/>
                </a:lnTo>
                <a:lnTo>
                  <a:pt x="6371" y="3945"/>
                </a:lnTo>
                <a:lnTo>
                  <a:pt x="6650" y="3961"/>
                </a:lnTo>
                <a:lnTo>
                  <a:pt x="6930" y="3975"/>
                </a:lnTo>
                <a:lnTo>
                  <a:pt x="7211" y="3987"/>
                </a:lnTo>
                <a:lnTo>
                  <a:pt x="7494" y="3998"/>
                </a:lnTo>
                <a:lnTo>
                  <a:pt x="7777" y="4006"/>
                </a:lnTo>
                <a:lnTo>
                  <a:pt x="8061" y="4013"/>
                </a:lnTo>
                <a:lnTo>
                  <a:pt x="8346" y="4019"/>
                </a:lnTo>
                <a:lnTo>
                  <a:pt x="8631" y="4022"/>
                </a:lnTo>
                <a:lnTo>
                  <a:pt x="8917" y="4024"/>
                </a:lnTo>
                <a:lnTo>
                  <a:pt x="9202" y="4024"/>
                </a:lnTo>
                <a:lnTo>
                  <a:pt x="9487" y="4022"/>
                </a:lnTo>
                <a:lnTo>
                  <a:pt x="9773" y="4018"/>
                </a:lnTo>
                <a:lnTo>
                  <a:pt x="10057" y="4013"/>
                </a:lnTo>
                <a:lnTo>
                  <a:pt x="10341" y="4005"/>
                </a:lnTo>
                <a:lnTo>
                  <a:pt x="10625" y="3996"/>
                </a:lnTo>
                <a:lnTo>
                  <a:pt x="10907" y="3986"/>
                </a:lnTo>
                <a:lnTo>
                  <a:pt x="11188" y="3973"/>
                </a:lnTo>
                <a:lnTo>
                  <a:pt x="11468" y="3959"/>
                </a:lnTo>
                <a:lnTo>
                  <a:pt x="11746" y="3943"/>
                </a:lnTo>
                <a:lnTo>
                  <a:pt x="12023" y="3925"/>
                </a:lnTo>
                <a:lnTo>
                  <a:pt x="12298" y="3905"/>
                </a:lnTo>
                <a:lnTo>
                  <a:pt x="12570" y="3884"/>
                </a:lnTo>
                <a:lnTo>
                  <a:pt x="12841" y="3861"/>
                </a:lnTo>
                <a:lnTo>
                  <a:pt x="13109" y="3837"/>
                </a:lnTo>
                <a:lnTo>
                  <a:pt x="13375" y="3810"/>
                </a:lnTo>
                <a:lnTo>
                  <a:pt x="13638" y="3782"/>
                </a:lnTo>
                <a:lnTo>
                  <a:pt x="13899" y="3753"/>
                </a:lnTo>
                <a:lnTo>
                  <a:pt x="14156" y="3721"/>
                </a:lnTo>
                <a:lnTo>
                  <a:pt x="14410" y="3689"/>
                </a:lnTo>
                <a:lnTo>
                  <a:pt x="14661" y="3654"/>
                </a:lnTo>
                <a:lnTo>
                  <a:pt x="14908" y="3618"/>
                </a:lnTo>
                <a:lnTo>
                  <a:pt x="15152" y="3581"/>
                </a:lnTo>
                <a:lnTo>
                  <a:pt x="15392" y="3542"/>
                </a:lnTo>
                <a:lnTo>
                  <a:pt x="15628" y="3501"/>
                </a:lnTo>
                <a:lnTo>
                  <a:pt x="15860" y="3459"/>
                </a:lnTo>
                <a:lnTo>
                  <a:pt x="16088" y="3416"/>
                </a:lnTo>
                <a:lnTo>
                  <a:pt x="16311" y="3371"/>
                </a:lnTo>
                <a:lnTo>
                  <a:pt x="16530" y="3325"/>
                </a:lnTo>
                <a:lnTo>
                  <a:pt x="16745" y="3277"/>
                </a:lnTo>
                <a:lnTo>
                  <a:pt x="16954" y="3229"/>
                </a:lnTo>
                <a:lnTo>
                  <a:pt x="17159" y="3178"/>
                </a:lnTo>
                <a:lnTo>
                  <a:pt x="17359" y="3127"/>
                </a:lnTo>
                <a:lnTo>
                  <a:pt x="17553" y="3074"/>
                </a:lnTo>
                <a:lnTo>
                  <a:pt x="17743" y="3020"/>
                </a:lnTo>
                <a:lnTo>
                  <a:pt x="17927" y="2965"/>
                </a:lnTo>
                <a:lnTo>
                  <a:pt x="18105" y="2909"/>
                </a:lnTo>
                <a:lnTo>
                  <a:pt x="18278" y="2852"/>
                </a:lnTo>
                <a:lnTo>
                  <a:pt x="18445" y="2793"/>
                </a:lnTo>
                <a:lnTo>
                  <a:pt x="18607" y="2734"/>
                </a:lnTo>
                <a:lnTo>
                  <a:pt x="18762" y="2674"/>
                </a:lnTo>
                <a:lnTo>
                  <a:pt x="18912" y="2612"/>
                </a:lnTo>
                <a:lnTo>
                  <a:pt x="19055" y="2550"/>
                </a:lnTo>
                <a:lnTo>
                  <a:pt x="19193" y="2487"/>
                </a:lnTo>
                <a:lnTo>
                  <a:pt x="19324" y="2423"/>
                </a:lnTo>
                <a:lnTo>
                  <a:pt x="19448" y="2358"/>
                </a:lnTo>
                <a:lnTo>
                  <a:pt x="19567" y="2293"/>
                </a:lnTo>
                <a:lnTo>
                  <a:pt x="19679" y="2226"/>
                </a:lnTo>
                <a:lnTo>
                  <a:pt x="19784" y="2160"/>
                </a:lnTo>
                <a:lnTo>
                  <a:pt x="19882" y="2092"/>
                </a:lnTo>
                <a:lnTo>
                  <a:pt x="19974" y="2024"/>
                </a:lnTo>
                <a:lnTo>
                  <a:pt x="20060" y="1955"/>
                </a:lnTo>
                <a:lnTo>
                  <a:pt x="20138" y="1886"/>
                </a:lnTo>
                <a:lnTo>
                  <a:pt x="20210" y="1816"/>
                </a:lnTo>
                <a:lnTo>
                  <a:pt x="20274" y="1746"/>
                </a:lnTo>
                <a:lnTo>
                  <a:pt x="20332" y="1676"/>
                </a:lnTo>
                <a:lnTo>
                  <a:pt x="20383" y="1605"/>
                </a:lnTo>
                <a:lnTo>
                  <a:pt x="20427" y="1534"/>
                </a:lnTo>
                <a:lnTo>
                  <a:pt x="20464" y="1462"/>
                </a:lnTo>
                <a:lnTo>
                  <a:pt x="20493" y="1391"/>
                </a:lnTo>
                <a:lnTo>
                  <a:pt x="20516" y="1319"/>
                </a:lnTo>
                <a:lnTo>
                  <a:pt x="20532" y="1247"/>
                </a:lnTo>
                <a:lnTo>
                  <a:pt x="20540" y="1175"/>
                </a:lnTo>
                <a:lnTo>
                  <a:pt x="20542" y="1103"/>
                </a:lnTo>
                <a:lnTo>
                  <a:pt x="20536" y="1031"/>
                </a:lnTo>
                <a:lnTo>
                  <a:pt x="20523" y="959"/>
                </a:lnTo>
                <a:lnTo>
                  <a:pt x="23394" y="918"/>
                </a:lnTo>
                <a:lnTo>
                  <a:pt x="19314" y="0"/>
                </a:lnTo>
                <a:lnTo>
                  <a:pt x="15673" y="1029"/>
                </a:lnTo>
                <a:lnTo>
                  <a:pt x="18544" y="988"/>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07093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a:t>
            </a:r>
            <a:endParaRPr lang="en-US" dirty="0"/>
          </a:p>
        </p:txBody>
      </p:sp>
      <p:sp>
        <p:nvSpPr>
          <p:cNvPr id="3" name="TextBox 2"/>
          <p:cNvSpPr txBox="1"/>
          <p:nvPr/>
        </p:nvSpPr>
        <p:spPr>
          <a:xfrm>
            <a:off x="3788229" y="2860765"/>
            <a:ext cx="3722914" cy="646331"/>
          </a:xfrm>
          <a:prstGeom prst="rect">
            <a:avLst/>
          </a:prstGeom>
          <a:noFill/>
        </p:spPr>
        <p:txBody>
          <a:bodyPr wrap="square" rtlCol="0">
            <a:spAutoFit/>
          </a:bodyPr>
          <a:lstStyle/>
          <a:p>
            <a:r>
              <a:rPr lang="en-US" dirty="0">
                <a:hlinkClick r:id="rId3"/>
              </a:rPr>
              <a:t>https://</a:t>
            </a:r>
            <a:r>
              <a:rPr lang="en-US" dirty="0" smtClean="0">
                <a:hlinkClick r:id="rId3"/>
              </a:rPr>
              <a:t>we.tl/FdUwRTnxpE</a:t>
            </a:r>
            <a:endParaRPr lang="en-US" dirty="0" smtClean="0"/>
          </a:p>
          <a:p>
            <a:endParaRPr lang="en-US" dirty="0" smtClean="0"/>
          </a:p>
        </p:txBody>
      </p:sp>
    </p:spTree>
    <p:extLst>
      <p:ext uri="{BB962C8B-B14F-4D97-AF65-F5344CB8AC3E}">
        <p14:creationId xmlns:p14="http://schemas.microsoft.com/office/powerpoint/2010/main" val="2931282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s-ES" sz="4000" b="0" strike="noStrike" spc="-1">
                <a:solidFill>
                  <a:srgbClr val="000000"/>
                </a:solidFill>
                <a:uFill>
                  <a:solidFill>
                    <a:srgbClr val="FFFFFF"/>
                  </a:solidFill>
                </a:uFill>
                <a:latin typeface="Calibri Light"/>
              </a:rPr>
              <a:t>Visibility Buffer – Shading pseudocode</a:t>
            </a:r>
            <a:endParaRPr lang="es-ES" sz="1800" b="0" strike="noStrike" spc="-1">
              <a:solidFill>
                <a:srgbClr val="000000"/>
              </a:solidFill>
              <a:uFill>
                <a:solidFill>
                  <a:srgbClr val="FFFFFF"/>
                </a:solidFill>
              </a:uFill>
              <a:latin typeface="Arial"/>
            </a:endParaRPr>
          </a:p>
        </p:txBody>
      </p:sp>
      <p:sp>
        <p:nvSpPr>
          <p:cNvPr id="126" name="CustomShape 2"/>
          <p:cNvSpPr/>
          <p:nvPr/>
        </p:nvSpPr>
        <p:spPr>
          <a:xfrm>
            <a:off x="3816000" y="2520000"/>
            <a:ext cx="3599640" cy="2879640"/>
          </a:xfrm>
          <a:custGeom>
            <a:avLst/>
            <a:gdLst/>
            <a:ahLst/>
            <a:cxnLst/>
            <a:rect l="l" t="t" r="r" b="b"/>
            <a:pathLst>
              <a:path w="10002" h="8002">
                <a:moveTo>
                  <a:pt x="1698" y="0"/>
                </a:moveTo>
                <a:lnTo>
                  <a:pt x="10001" y="8001"/>
                </a:lnTo>
                <a:lnTo>
                  <a:pt x="0" y="8001"/>
                </a:lnTo>
                <a:lnTo>
                  <a:pt x="1698" y="0"/>
                </a:lnTo>
              </a:path>
            </a:pathLst>
          </a:custGeom>
          <a:solidFill>
            <a:srgbClr val="729FCF"/>
          </a:solidFill>
          <a:ln w="36000">
            <a:solidFill>
              <a:srgbClr val="0066CC"/>
            </a:solidFill>
            <a:round/>
          </a:ln>
        </p:spPr>
        <p:style>
          <a:lnRef idx="0">
            <a:scrgbClr r="0" g="0" b="0"/>
          </a:lnRef>
          <a:fillRef idx="0">
            <a:scrgbClr r="0" g="0" b="0"/>
          </a:fillRef>
          <a:effectRef idx="0">
            <a:scrgbClr r="0" g="0" b="0"/>
          </a:effectRef>
          <a:fontRef idx="minor"/>
        </p:style>
      </p:sp>
      <p:sp>
        <p:nvSpPr>
          <p:cNvPr id="127" name="CustomShape 3"/>
          <p:cNvSpPr/>
          <p:nvPr/>
        </p:nvSpPr>
        <p:spPr>
          <a:xfrm>
            <a:off x="5040000" y="4248000"/>
            <a:ext cx="71640" cy="71640"/>
          </a:xfrm>
          <a:prstGeom prst="rect">
            <a:avLst/>
          </a:prstGeom>
          <a:solidFill>
            <a:srgbClr val="FF3333"/>
          </a:solidFill>
          <a:ln w="36000">
            <a:solidFill>
              <a:srgbClr val="FF3333"/>
            </a:solidFill>
            <a:round/>
          </a:ln>
        </p:spPr>
        <p:style>
          <a:lnRef idx="0">
            <a:scrgbClr r="0" g="0" b="0"/>
          </a:lnRef>
          <a:fillRef idx="0">
            <a:scrgbClr r="0" g="0" b="0"/>
          </a:fillRef>
          <a:effectRef idx="0">
            <a:scrgbClr r="0" g="0" b="0"/>
          </a:effectRef>
          <a:fontRef idx="minor"/>
        </p:style>
      </p:sp>
      <p:sp>
        <p:nvSpPr>
          <p:cNvPr id="128" name="Line 4"/>
          <p:cNvSpPr/>
          <p:nvPr/>
        </p:nvSpPr>
        <p:spPr>
          <a:xfrm flipV="1">
            <a:off x="5111640" y="2592000"/>
            <a:ext cx="504360" cy="1656000"/>
          </a:xfrm>
          <a:prstGeom prst="line">
            <a:avLst/>
          </a:prstGeom>
          <a:ln w="36000" cap="rnd">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129" name="CustomShape 5"/>
          <p:cNvSpPr/>
          <p:nvPr/>
        </p:nvSpPr>
        <p:spPr>
          <a:xfrm>
            <a:off x="8640000" y="5786640"/>
            <a:ext cx="3384000" cy="1125360"/>
          </a:xfrm>
          <a:prstGeom prst="rect">
            <a:avLst/>
          </a:prstGeom>
          <a:noFill/>
          <a:ln w="36000">
            <a:noFill/>
          </a:ln>
        </p:spPr>
        <p:style>
          <a:lnRef idx="0">
            <a:scrgbClr r="0" g="0" b="0"/>
          </a:lnRef>
          <a:fillRef idx="0">
            <a:scrgbClr r="0" g="0" b="0"/>
          </a:fillRef>
          <a:effectRef idx="0">
            <a:scrgbClr r="0" g="0" b="0"/>
          </a:effectRef>
          <a:fontRef idx="minor"/>
        </p:style>
        <p:txBody>
          <a:bodyPr lIns="90000" tIns="45000" rIns="90000" bIns="45000"/>
          <a:lstStyle/>
          <a:p>
            <a:r>
              <a:rPr lang="es-ES" sz="1800" b="0" strike="noStrike" spc="-1">
                <a:solidFill>
                  <a:srgbClr val="000000"/>
                </a:solidFill>
                <a:uFill>
                  <a:solidFill>
                    <a:srgbClr val="FFFFFF"/>
                  </a:solidFill>
                </a:uFill>
                <a:latin typeface="Arial"/>
              </a:rPr>
              <a:t>We use world position to calculate lighting in world space</a:t>
            </a:r>
          </a:p>
          <a:p>
            <a:pPr>
              <a:lnSpc>
                <a:spcPct val="100000"/>
              </a:lnSpc>
            </a:pPr>
            <a:endParaRPr lang="es-ES" sz="1800" b="0" strike="noStrike" spc="-1">
              <a:solidFill>
                <a:srgbClr val="000000"/>
              </a:solidFill>
              <a:uFill>
                <a:solidFill>
                  <a:srgbClr val="FFFFFF"/>
                </a:solidFill>
              </a:uFill>
              <a:latin typeface="Arial"/>
            </a:endParaRPr>
          </a:p>
          <a:p>
            <a:pPr>
              <a:lnSpc>
                <a:spcPct val="100000"/>
              </a:lnSpc>
            </a:pPr>
            <a:endParaRPr lang="es-ES" sz="1800" b="0" strike="noStrike" spc="-1">
              <a:solidFill>
                <a:srgbClr val="000000"/>
              </a:solidFill>
              <a:uFill>
                <a:solidFill>
                  <a:srgbClr val="FFFFFF"/>
                </a:solidFill>
              </a:uFill>
              <a:latin typeface="Arial"/>
            </a:endParaRPr>
          </a:p>
          <a:p>
            <a:pPr>
              <a:lnSpc>
                <a:spcPct val="100000"/>
              </a:lnSpc>
            </a:pPr>
            <a:endParaRPr lang="es-ES" sz="1800" b="0" strike="noStrike" spc="-1">
              <a:solidFill>
                <a:srgbClr val="000000"/>
              </a:solidFill>
              <a:uFill>
                <a:solidFill>
                  <a:srgbClr val="FFFFFF"/>
                </a:solidFill>
              </a:uFill>
              <a:latin typeface="Arial"/>
            </a:endParaRPr>
          </a:p>
        </p:txBody>
      </p:sp>
      <p:sp>
        <p:nvSpPr>
          <p:cNvPr id="130" name="CustomShape 6"/>
          <p:cNvSpPr/>
          <p:nvPr/>
        </p:nvSpPr>
        <p:spPr>
          <a:xfrm>
            <a:off x="5400000" y="1800000"/>
            <a:ext cx="792000" cy="792000"/>
          </a:xfrm>
          <a:prstGeom prst="sun">
            <a:avLst>
              <a:gd name="adj" fmla="val 5400"/>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31" name="CustomShape 7"/>
          <p:cNvSpPr/>
          <p:nvPr/>
        </p:nvSpPr>
        <p:spPr>
          <a:xfrm>
            <a:off x="936000" y="3240000"/>
            <a:ext cx="720000" cy="720000"/>
          </a:xfrm>
          <a:prstGeom prst="smileyFace">
            <a:avLst>
              <a:gd name="adj" fmla="val 18520"/>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32" name="Line 8"/>
          <p:cNvSpPr/>
          <p:nvPr/>
        </p:nvSpPr>
        <p:spPr>
          <a:xfrm flipH="1" flipV="1">
            <a:off x="1728000" y="3672000"/>
            <a:ext cx="3312000" cy="585000"/>
          </a:xfrm>
          <a:prstGeom prst="line">
            <a:avLst/>
          </a:prstGeom>
          <a:ln w="36000" cap="rnd">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sp>
        <p:nvSpPr>
          <p:cNvPr id="133" name="TextShape 9"/>
          <p:cNvSpPr txBox="1"/>
          <p:nvPr/>
        </p:nvSpPr>
        <p:spPr>
          <a:xfrm>
            <a:off x="6192000" y="2016000"/>
            <a:ext cx="3044160" cy="346320"/>
          </a:xfrm>
          <a:prstGeom prst="rect">
            <a:avLst/>
          </a:prstGeom>
          <a:noFill/>
          <a:ln>
            <a:noFill/>
          </a:ln>
        </p:spPr>
        <p:txBody>
          <a:bodyPr lIns="90000" tIns="45000" rIns="90000" bIns="45000"/>
          <a:lstStyle/>
          <a:p>
            <a:r>
              <a:rPr lang="es-ES" sz="1800" b="0" strike="noStrike" spc="-1">
                <a:solidFill>
                  <a:srgbClr val="000000"/>
                </a:solidFill>
                <a:uFill>
                  <a:solidFill>
                    <a:srgbClr val="FFFFFF"/>
                  </a:solidFill>
                </a:uFill>
                <a:latin typeface="Arial"/>
              </a:rPr>
              <a:t>Light position in world space</a:t>
            </a:r>
          </a:p>
        </p:txBody>
      </p:sp>
      <p:sp>
        <p:nvSpPr>
          <p:cNvPr id="134" name="TextShape 10"/>
          <p:cNvSpPr txBox="1"/>
          <p:nvPr/>
        </p:nvSpPr>
        <p:spPr>
          <a:xfrm>
            <a:off x="296280" y="2736000"/>
            <a:ext cx="2943720" cy="490320"/>
          </a:xfrm>
          <a:prstGeom prst="rect">
            <a:avLst/>
          </a:prstGeom>
          <a:noFill/>
          <a:ln>
            <a:noFill/>
          </a:ln>
        </p:spPr>
        <p:txBody>
          <a:bodyPr lIns="90000" tIns="45000" rIns="90000" bIns="45000"/>
          <a:lstStyle/>
          <a:p>
            <a:r>
              <a:rPr lang="es-ES" sz="1800" b="0" strike="noStrike" spc="-1">
                <a:solidFill>
                  <a:srgbClr val="000000"/>
                </a:solidFill>
                <a:uFill>
                  <a:solidFill>
                    <a:srgbClr val="FFFFFF"/>
                  </a:solidFill>
                </a:uFill>
                <a:latin typeface="Arial"/>
              </a:rPr>
              <a:t>Eye position in world space</a:t>
            </a:r>
          </a:p>
        </p:txBody>
      </p:sp>
      <p:sp>
        <p:nvSpPr>
          <p:cNvPr id="135" name="Line 11"/>
          <p:cNvSpPr/>
          <p:nvPr/>
        </p:nvSpPr>
        <p:spPr>
          <a:xfrm flipV="1">
            <a:off x="5113080" y="3456000"/>
            <a:ext cx="1582920" cy="801000"/>
          </a:xfrm>
          <a:prstGeom prst="line">
            <a:avLst/>
          </a:prstGeom>
          <a:ln w="36000">
            <a:solidFill>
              <a:srgbClr val="000000"/>
            </a:solidFill>
            <a:round/>
            <a:tailEnd type="triangle" w="med" len="med"/>
          </a:ln>
        </p:spPr>
        <p:style>
          <a:lnRef idx="0">
            <a:scrgbClr r="0" g="0" b="0"/>
          </a:lnRef>
          <a:fillRef idx="0">
            <a:scrgbClr r="0" g="0" b="0"/>
          </a:fillRef>
          <a:effectRef idx="0">
            <a:scrgbClr r="0" g="0" b="0"/>
          </a:effectRef>
          <a:fontRef idx="minor"/>
        </p:style>
      </p:sp>
      <p:sp>
        <p:nvSpPr>
          <p:cNvPr id="136" name="TextShape 12"/>
          <p:cNvSpPr txBox="1"/>
          <p:nvPr/>
        </p:nvSpPr>
        <p:spPr>
          <a:xfrm>
            <a:off x="6075360" y="3685680"/>
            <a:ext cx="2204640" cy="346320"/>
          </a:xfrm>
          <a:prstGeom prst="rect">
            <a:avLst/>
          </a:prstGeom>
          <a:noFill/>
          <a:ln>
            <a:noFill/>
          </a:ln>
        </p:spPr>
        <p:txBody>
          <a:bodyPr lIns="90000" tIns="45000" rIns="90000" bIns="45000"/>
          <a:lstStyle/>
          <a:p>
            <a:r>
              <a:rPr lang="es-ES" sz="1800" b="0" strike="noStrike" spc="-1">
                <a:solidFill>
                  <a:srgbClr val="000000"/>
                </a:solidFill>
                <a:uFill>
                  <a:solidFill>
                    <a:srgbClr val="FFFFFF"/>
                  </a:solidFill>
                </a:uFill>
                <a:latin typeface="Arial"/>
              </a:rPr>
              <a:t>World space normal</a:t>
            </a:r>
          </a:p>
        </p:txBody>
      </p:sp>
      <p:sp>
        <p:nvSpPr>
          <p:cNvPr id="137" name="CustomShape 13"/>
          <p:cNvSpPr/>
          <p:nvPr/>
        </p:nvSpPr>
        <p:spPr>
          <a:xfrm rot="18538800">
            <a:off x="8254800" y="4728240"/>
            <a:ext cx="576000" cy="1080000"/>
          </a:xfrm>
          <a:custGeom>
            <a:avLst/>
            <a:gdLst/>
            <a:ahLst/>
            <a:cxnLst/>
            <a:rect l="0" t="0" r="r" b="b"/>
            <a:pathLst>
              <a:path w="1601" h="3002">
                <a:moveTo>
                  <a:pt x="462" y="3001"/>
                </a:moveTo>
                <a:lnTo>
                  <a:pt x="462" y="931"/>
                </a:lnTo>
                <a:lnTo>
                  <a:pt x="0" y="931"/>
                </a:lnTo>
                <a:lnTo>
                  <a:pt x="800" y="0"/>
                </a:lnTo>
                <a:lnTo>
                  <a:pt x="1600" y="931"/>
                </a:lnTo>
                <a:lnTo>
                  <a:pt x="1139" y="931"/>
                </a:lnTo>
                <a:lnTo>
                  <a:pt x="1139" y="3001"/>
                </a:lnTo>
                <a:lnTo>
                  <a:pt x="462" y="3001"/>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383762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s-ES" sz="4000" b="0" strike="noStrike" spc="-1">
                <a:solidFill>
                  <a:srgbClr val="000000"/>
                </a:solidFill>
                <a:uFill>
                  <a:solidFill>
                    <a:srgbClr val="FFFFFF"/>
                  </a:solidFill>
                </a:uFill>
                <a:latin typeface="Calibri Light"/>
              </a:rPr>
              <a:t>Visibility Buffer – Shading pseudocode</a:t>
            </a:r>
            <a:endParaRPr lang="es-ES" sz="1800" b="0" strike="noStrike" spc="-1">
              <a:solidFill>
                <a:srgbClr val="000000"/>
              </a:solidFill>
              <a:uFill>
                <a:solidFill>
                  <a:srgbClr val="FFFFFF"/>
                </a:solidFill>
              </a:uFill>
              <a:latin typeface="Arial"/>
            </a:endParaRPr>
          </a:p>
        </p:txBody>
      </p:sp>
      <p:sp>
        <p:nvSpPr>
          <p:cNvPr id="139" name="CustomShape 2"/>
          <p:cNvSpPr/>
          <p:nvPr/>
        </p:nvSpPr>
        <p:spPr>
          <a:xfrm>
            <a:off x="720000" y="1970640"/>
            <a:ext cx="7776000" cy="1125360"/>
          </a:xfrm>
          <a:prstGeom prst="rect">
            <a:avLst/>
          </a:prstGeom>
          <a:noFill/>
          <a:ln w="36000">
            <a:noFill/>
          </a:ln>
        </p:spPr>
        <p:style>
          <a:lnRef idx="0">
            <a:scrgbClr r="0" g="0" b="0"/>
          </a:lnRef>
          <a:fillRef idx="0">
            <a:scrgbClr r="0" g="0" b="0"/>
          </a:fillRef>
          <a:effectRef idx="0">
            <a:scrgbClr r="0" g="0" b="0"/>
          </a:effectRef>
          <a:fontRef idx="minor"/>
        </p:style>
        <p:txBody>
          <a:bodyPr lIns="90000" tIns="45000" rIns="90000" bIns="45000"/>
          <a:lstStyle/>
          <a:p>
            <a:r>
              <a:rPr lang="es-ES" sz="1800" b="0" strike="noStrike" spc="-1" dirty="0" err="1">
                <a:solidFill>
                  <a:srgbClr val="000000"/>
                </a:solidFill>
                <a:uFill>
                  <a:solidFill>
                    <a:srgbClr val="FFFFFF"/>
                  </a:solidFill>
                </a:uFill>
                <a:latin typeface="Arial"/>
              </a:rPr>
              <a:t>Triangle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derivatives</a:t>
            </a:r>
            <a:r>
              <a:rPr lang="es-ES" sz="1800" b="0" strike="noStrike" spc="-1" dirty="0">
                <a:solidFill>
                  <a:srgbClr val="000000"/>
                </a:solidFill>
                <a:uFill>
                  <a:solidFill>
                    <a:srgbClr val="FFFFFF"/>
                  </a:solidFill>
                </a:uFill>
                <a:latin typeface="Arial"/>
              </a:rPr>
              <a:t> are </a:t>
            </a:r>
            <a:r>
              <a:rPr lang="es-ES" sz="1800" b="0" strike="noStrike" spc="-1" dirty="0" err="1">
                <a:solidFill>
                  <a:srgbClr val="000000"/>
                </a:solidFill>
                <a:uFill>
                  <a:solidFill>
                    <a:srgbClr val="FFFFFF"/>
                  </a:solidFill>
                </a:uFill>
                <a:latin typeface="Arial"/>
              </a:rPr>
              <a:t>also</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used</a:t>
            </a:r>
            <a:r>
              <a:rPr lang="es-ES" sz="1800" b="0" strike="noStrike" spc="-1" dirty="0">
                <a:solidFill>
                  <a:srgbClr val="000000"/>
                </a:solidFill>
                <a:uFill>
                  <a:solidFill>
                    <a:srgbClr val="FFFFFF"/>
                  </a:solidFill>
                </a:uFill>
                <a:latin typeface="Arial"/>
              </a:rPr>
              <a:t> to </a:t>
            </a:r>
            <a:r>
              <a:rPr lang="es-ES" sz="1800" b="0" strike="noStrike" spc="-1" dirty="0" err="1">
                <a:solidFill>
                  <a:srgbClr val="000000"/>
                </a:solidFill>
                <a:uFill>
                  <a:solidFill>
                    <a:srgbClr val="FFFFFF"/>
                  </a:solidFill>
                </a:uFill>
                <a:latin typeface="Arial"/>
              </a:rPr>
              <a:t>interpolate</a:t>
            </a:r>
            <a:r>
              <a:rPr lang="es-ES" sz="1800" b="0" strike="noStrike" spc="-1" dirty="0">
                <a:solidFill>
                  <a:srgbClr val="000000"/>
                </a:solidFill>
                <a:uFill>
                  <a:solidFill>
                    <a:srgbClr val="FFFFFF"/>
                  </a:solidFill>
                </a:uFill>
                <a:latin typeface="Arial"/>
              </a:rPr>
              <a:t> </a:t>
            </a:r>
            <a:r>
              <a:rPr lang="es-ES" sz="1800" b="0" strike="noStrike" spc="-1" dirty="0" err="1" smtClean="0">
                <a:solidFill>
                  <a:srgbClr val="000000"/>
                </a:solidFill>
                <a:uFill>
                  <a:solidFill>
                    <a:srgbClr val="FFFFFF"/>
                  </a:solidFill>
                </a:uFill>
                <a:latin typeface="Arial"/>
              </a:rPr>
              <a:t>all</a:t>
            </a:r>
            <a:r>
              <a:rPr lang="es-ES" sz="1800" b="0" strike="noStrike" spc="-1" dirty="0" smtClean="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triangle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attributes</a:t>
            </a:r>
            <a:r>
              <a:rPr lang="es-ES" sz="1800" b="0" strike="noStrike" spc="-1" dirty="0">
                <a:solidFill>
                  <a:srgbClr val="000000"/>
                </a:solidFill>
                <a:uFill>
                  <a:solidFill>
                    <a:srgbClr val="FFFFFF"/>
                  </a:solidFill>
                </a:uFill>
                <a:latin typeface="Arial"/>
              </a:rPr>
              <a:t>:</a:t>
            </a:r>
          </a:p>
          <a:p>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rPr>
              <a:t>- Position</a:t>
            </a:r>
          </a:p>
          <a:p>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Texture</a:t>
            </a:r>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coordinates</a:t>
            </a:r>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rPr>
              <a:t>- Normal</a:t>
            </a:r>
          </a:p>
          <a:p>
            <a:r>
              <a:rPr lang="es-ES" sz="1800" b="0" strike="noStrike" spc="-1" dirty="0">
                <a:solidFill>
                  <a:srgbClr val="000000"/>
                </a:solidFill>
                <a:uFill>
                  <a:solidFill>
                    <a:srgbClr val="FFFFFF"/>
                  </a:solidFill>
                </a:uFill>
                <a:latin typeface="Arial"/>
              </a:rPr>
              <a:t>- </a:t>
            </a:r>
            <a:r>
              <a:rPr lang="es-ES" sz="1800" b="0" strike="noStrike" spc="-1" dirty="0" err="1">
                <a:solidFill>
                  <a:srgbClr val="000000"/>
                </a:solidFill>
                <a:uFill>
                  <a:solidFill>
                    <a:srgbClr val="FFFFFF"/>
                  </a:solidFill>
                </a:uFill>
                <a:latin typeface="Arial"/>
              </a:rPr>
              <a:t>Tangent</a:t>
            </a:r>
            <a:r>
              <a:rPr lang="es-ES" sz="1800" b="0" strike="noStrike" spc="-1" dirty="0">
                <a:solidFill>
                  <a:srgbClr val="000000"/>
                </a:solidFill>
                <a:uFill>
                  <a:solidFill>
                    <a:srgbClr val="FFFFFF"/>
                  </a:solidFill>
                </a:uFill>
                <a:latin typeface="Arial"/>
              </a:rPr>
              <a:t> </a:t>
            </a:r>
          </a:p>
          <a:p>
            <a:pPr>
              <a:lnSpc>
                <a:spcPct val="100000"/>
              </a:lnSpc>
            </a:pPr>
            <a:endParaRPr lang="es-ES" sz="1800" b="0" strike="noStrike" spc="-1" dirty="0">
              <a:solidFill>
                <a:srgbClr val="000000"/>
              </a:solidFill>
              <a:uFill>
                <a:solidFill>
                  <a:srgbClr val="FFFFFF"/>
                </a:solidFill>
              </a:uFill>
              <a:latin typeface="Arial"/>
            </a:endParaRPr>
          </a:p>
          <a:p>
            <a:pPr>
              <a:lnSpc>
                <a:spcPct val="100000"/>
              </a:lnSpc>
            </a:pPr>
            <a:endParaRPr lang="es-ES" sz="1800" b="0" strike="noStrike" spc="-1" dirty="0">
              <a:solidFill>
                <a:srgbClr val="000000"/>
              </a:solidFill>
              <a:uFill>
                <a:solidFill>
                  <a:srgbClr val="FFFFFF"/>
                </a:solidFill>
              </a:uFill>
              <a:latin typeface="Arial"/>
            </a:endParaRPr>
          </a:p>
          <a:p>
            <a:pPr>
              <a:lnSpc>
                <a:spcPct val="100000"/>
              </a:lnSpc>
            </a:pPr>
            <a:endParaRPr lang="es-ES" sz="1800" b="0" strike="noStrike" spc="-1" dirty="0">
              <a:solidFill>
                <a:srgbClr val="000000"/>
              </a:solidFill>
              <a:uFill>
                <a:solidFill>
                  <a:srgbClr val="FFFFFF"/>
                </a:solidFill>
              </a:uFill>
              <a:latin typeface="Arial"/>
            </a:endParaRPr>
          </a:p>
        </p:txBody>
      </p:sp>
      <p:pic>
        <p:nvPicPr>
          <p:cNvPr id="140" name="Picture 139"/>
          <p:cNvPicPr/>
          <p:nvPr/>
        </p:nvPicPr>
        <p:blipFill>
          <a:blip r:embed="rId3"/>
          <a:srcRect l="6110" t="12056" r="14923" b="23897"/>
          <a:stretch/>
        </p:blipFill>
        <p:spPr>
          <a:xfrm>
            <a:off x="3747240" y="2592000"/>
            <a:ext cx="8132400" cy="3816000"/>
          </a:xfrm>
          <a:prstGeom prst="rect">
            <a:avLst/>
          </a:prstGeom>
          <a:ln>
            <a:noFill/>
          </a:ln>
        </p:spPr>
      </p:pic>
    </p:spTree>
    <p:extLst>
      <p:ext uri="{BB962C8B-B14F-4D97-AF65-F5344CB8AC3E}">
        <p14:creationId xmlns:p14="http://schemas.microsoft.com/office/powerpoint/2010/main" val="3264057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sp>
        <p:nvSpPr>
          <p:cNvPr id="3" name="Marcador de contenido 2"/>
          <p:cNvSpPr>
            <a:spLocks noGrp="1"/>
          </p:cNvSpPr>
          <p:nvPr>
            <p:ph idx="1"/>
          </p:nvPr>
        </p:nvSpPr>
        <p:spPr>
          <a:xfrm>
            <a:off x="711200" y="2006600"/>
            <a:ext cx="10769600" cy="4371340"/>
          </a:xfrm>
        </p:spPr>
        <p:txBody>
          <a:bodyPr>
            <a:normAutofit/>
          </a:bodyPr>
          <a:lstStyle/>
          <a:p>
            <a:r>
              <a:rPr lang="en-US" sz="2800" dirty="0"/>
              <a:t>For each pixel in screen-space we do:</a:t>
            </a:r>
          </a:p>
          <a:p>
            <a:pPr marL="1066785" lvl="1" indent="-457200">
              <a:buFont typeface="+mj-lt"/>
              <a:buAutoNum type="arabicPeriod"/>
            </a:pPr>
            <a:r>
              <a:rPr lang="en-US" sz="2400" dirty="0"/>
              <a:t>Get </a:t>
            </a:r>
            <a:r>
              <a:rPr lang="en-US" sz="2400" dirty="0" err="1"/>
              <a:t>drawID</a:t>
            </a:r>
            <a:r>
              <a:rPr lang="en-US" sz="2400" dirty="0"/>
              <a:t>/</a:t>
            </a:r>
            <a:r>
              <a:rPr lang="en-US" sz="2400" dirty="0" err="1"/>
              <a:t>triangleID</a:t>
            </a:r>
            <a:r>
              <a:rPr lang="en-US" sz="2400" dirty="0"/>
              <a:t> at pixel </a:t>
            </a:r>
            <a:r>
              <a:rPr lang="en-US" sz="2400" dirty="0" err="1"/>
              <a:t>pos</a:t>
            </a:r>
            <a:endParaRPr lang="en-US" sz="2400" dirty="0"/>
          </a:p>
          <a:p>
            <a:pPr marL="1066785" lvl="1" indent="-457200">
              <a:buFont typeface="+mj-lt"/>
              <a:buAutoNum type="arabicPeriod"/>
            </a:pPr>
            <a:r>
              <a:rPr lang="en-US" dirty="0"/>
              <a:t>Load data for the 3 vertices from the IB and then the VB</a:t>
            </a:r>
            <a:endParaRPr lang="en-US" sz="2400" dirty="0"/>
          </a:p>
          <a:p>
            <a:pPr marL="1066785" lvl="1" indent="-457200">
              <a:buFont typeface="+mj-lt"/>
              <a:buAutoNum type="arabicPeriod"/>
            </a:pPr>
            <a:r>
              <a:rPr lang="en-US" dirty="0"/>
              <a:t>Compute the partial </a:t>
            </a:r>
            <a:r>
              <a:rPr lang="en-US" dirty="0" err="1"/>
              <a:t>derivates</a:t>
            </a:r>
            <a:r>
              <a:rPr lang="en-US" dirty="0"/>
              <a:t> of the </a:t>
            </a:r>
            <a:r>
              <a:rPr lang="en-US" dirty="0" err="1"/>
              <a:t>barycentric</a:t>
            </a:r>
            <a:r>
              <a:rPr lang="en-US" dirty="0"/>
              <a:t> coordinates – triangle </a:t>
            </a:r>
            <a:r>
              <a:rPr lang="en-US" dirty="0" err="1"/>
              <a:t>gradidents</a:t>
            </a:r>
            <a:endParaRPr lang="en-US" dirty="0"/>
          </a:p>
          <a:p>
            <a:pPr marL="1066785" lvl="1" indent="-457200">
              <a:buFont typeface="+mj-lt"/>
              <a:buAutoNum type="arabicPeriod"/>
            </a:pPr>
            <a:r>
              <a:rPr lang="en-US" sz="2400" dirty="0"/>
              <a:t>Interpolate vertex attributes at </a:t>
            </a:r>
            <a:r>
              <a:rPr lang="en-US" sz="2400" dirty="0" err="1"/>
              <a:t>pixelpos</a:t>
            </a:r>
            <a:r>
              <a:rPr lang="en-US" sz="2400" dirty="0"/>
              <a:t> using gradients (could do triangle / object-space lighting)</a:t>
            </a:r>
          </a:p>
          <a:p>
            <a:pPr marL="1295380" lvl="2" indent="-457200">
              <a:buFont typeface="+mj-lt"/>
              <a:buAutoNum type="alphaLcParenR"/>
            </a:pPr>
            <a:r>
              <a:rPr lang="en-US" sz="2400" dirty="0" err="1"/>
              <a:t>Attribs</a:t>
            </a:r>
            <a:r>
              <a:rPr lang="en-US" sz="2400" dirty="0"/>
              <a:t> use w from position to compute perspective correct interpolation</a:t>
            </a:r>
          </a:p>
          <a:p>
            <a:pPr marL="1295380" lvl="2" indent="-457200">
              <a:buFont typeface="+mj-lt"/>
              <a:buAutoNum type="alphaLcParenR"/>
            </a:pPr>
            <a:r>
              <a:rPr lang="en-US" sz="2400" dirty="0"/>
              <a:t>Inverse view projection matrix is applied to position</a:t>
            </a:r>
          </a:p>
          <a:p>
            <a:pPr marL="1066785" lvl="1" indent="-457200">
              <a:buFont typeface="+mj-lt"/>
              <a:buAutoNum type="arabicPeriod"/>
            </a:pPr>
            <a:r>
              <a:rPr lang="en-US" sz="2400" dirty="0" smtClean="0">
                <a:solidFill>
                  <a:srgbClr val="00B050"/>
                </a:solidFill>
              </a:rPr>
              <a:t>We </a:t>
            </a:r>
            <a:r>
              <a:rPr lang="en-US" sz="2400" dirty="0">
                <a:solidFill>
                  <a:srgbClr val="00B050"/>
                </a:solidFill>
              </a:rPr>
              <a:t>have all data ready: shade and calculate final color</a:t>
            </a:r>
            <a:br>
              <a:rPr lang="en-US" sz="2400" dirty="0">
                <a:solidFill>
                  <a:srgbClr val="00B050"/>
                </a:solidFill>
              </a:rPr>
            </a:br>
            <a:r>
              <a:rPr lang="en-US" sz="2400" dirty="0">
                <a:solidFill>
                  <a:srgbClr val="00B050"/>
                </a:solidFill>
              </a:rPr>
              <a:t>-&gt; we skip the shading source code here … just </a:t>
            </a:r>
            <a:r>
              <a:rPr lang="en-US" sz="2400" dirty="0" err="1">
                <a:solidFill>
                  <a:srgbClr val="00B050"/>
                </a:solidFill>
              </a:rPr>
              <a:t>Blinn-Phong</a:t>
            </a:r>
            <a:endParaRPr lang="en-US" sz="2400" dirty="0">
              <a:solidFill>
                <a:srgbClr val="00B050"/>
              </a:solidFill>
            </a:endParaRPr>
          </a:p>
        </p:txBody>
      </p:sp>
    </p:spTree>
    <p:extLst>
      <p:ext uri="{BB962C8B-B14F-4D97-AF65-F5344CB8AC3E}">
        <p14:creationId xmlns:p14="http://schemas.microsoft.com/office/powerpoint/2010/main" val="29908069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Visibility Buffer - Benefits</a:t>
            </a:r>
          </a:p>
        </p:txBody>
      </p:sp>
      <p:sp>
        <p:nvSpPr>
          <p:cNvPr id="3" name="Marcador de contenido 2"/>
          <p:cNvSpPr>
            <a:spLocks noGrp="1"/>
          </p:cNvSpPr>
          <p:nvPr>
            <p:ph idx="1"/>
          </p:nvPr>
        </p:nvSpPr>
        <p:spPr>
          <a:xfrm>
            <a:off x="711200" y="2006599"/>
            <a:ext cx="10769600" cy="4326467"/>
          </a:xfrm>
        </p:spPr>
        <p:txBody>
          <a:bodyPr>
            <a:normAutofit/>
          </a:bodyPr>
          <a:lstStyle/>
          <a:p>
            <a:r>
              <a:rPr lang="es-ES" dirty="0" err="1"/>
              <a:t>Better</a:t>
            </a:r>
            <a:r>
              <a:rPr lang="es-ES" dirty="0"/>
              <a:t> </a:t>
            </a:r>
            <a:r>
              <a:rPr lang="es-ES" dirty="0" err="1"/>
              <a:t>decouples</a:t>
            </a:r>
            <a:r>
              <a:rPr lang="es-ES" dirty="0"/>
              <a:t> </a:t>
            </a:r>
            <a:r>
              <a:rPr lang="es-ES" dirty="0" err="1"/>
              <a:t>visibility</a:t>
            </a:r>
            <a:r>
              <a:rPr lang="es-ES" dirty="0"/>
              <a:t> </a:t>
            </a:r>
            <a:r>
              <a:rPr lang="es-ES" dirty="0" err="1"/>
              <a:t>from</a:t>
            </a:r>
            <a:r>
              <a:rPr lang="es-ES" dirty="0"/>
              <a:t> </a:t>
            </a:r>
            <a:r>
              <a:rPr lang="es-ES" dirty="0" err="1"/>
              <a:t>shading</a:t>
            </a:r>
            <a:endParaRPr lang="es-ES" dirty="0"/>
          </a:p>
          <a:p>
            <a:pPr lvl="1"/>
            <a:r>
              <a:rPr lang="en-US" noProof="0" dirty="0"/>
              <a:t>Calculating derivatives can be done separate from the shading phase (we include it in the moment)</a:t>
            </a:r>
          </a:p>
          <a:p>
            <a:pPr lvl="1"/>
            <a:r>
              <a:rPr lang="en-US" dirty="0"/>
              <a:t>We can shade then with different frequency or quality</a:t>
            </a:r>
            <a:endParaRPr lang="en-US" noProof="0" dirty="0"/>
          </a:p>
          <a:p>
            <a:r>
              <a:rPr lang="en-US" noProof="0" dirty="0"/>
              <a:t>Improves memory efficiency</a:t>
            </a:r>
          </a:p>
          <a:p>
            <a:pPr lvl="1"/>
            <a:r>
              <a:rPr lang="en-US" noProof="0" dirty="0"/>
              <a:t>Improves cache utilization</a:t>
            </a:r>
          </a:p>
          <a:p>
            <a:pPr lvl="2"/>
            <a:r>
              <a:rPr lang="en-US" noProof="0" dirty="0">
                <a:sym typeface="Wingdings" panose="05000000000000000000" pitchFamily="2" charset="2"/>
              </a:rPr>
              <a:t>Memory accesses are highly coherent </a:t>
            </a:r>
            <a:br>
              <a:rPr lang="en-US" noProof="0" dirty="0">
                <a:sym typeface="Wingdings" panose="05000000000000000000" pitchFamily="2" charset="2"/>
              </a:rPr>
            </a:br>
            <a:r>
              <a:rPr lang="en-US" noProof="0" dirty="0">
                <a:sym typeface="Wingdings" panose="05000000000000000000" pitchFamily="2" charset="2"/>
              </a:rPr>
              <a:t> high cache hit rates</a:t>
            </a:r>
          </a:p>
          <a:p>
            <a:pPr lvl="3"/>
            <a:r>
              <a:rPr lang="en-US" dirty="0">
                <a:sym typeface="Wingdings" panose="05000000000000000000" pitchFamily="2" charset="2"/>
              </a:rPr>
              <a:t>A G-Buffer needs to store data per screen-space pixel. Compared to a vertex / index buffer some of this data is redundant</a:t>
            </a:r>
            <a:br>
              <a:rPr lang="en-US" dirty="0">
                <a:sym typeface="Wingdings" panose="05000000000000000000" pitchFamily="2" charset="2"/>
              </a:rPr>
            </a:br>
            <a:r>
              <a:rPr lang="en-US" dirty="0">
                <a:sym typeface="Wingdings" panose="05000000000000000000" pitchFamily="2" charset="2"/>
              </a:rPr>
              <a:t>-&gt; we can see 99% L2 cache hits for the Visibility Buffer for textures, vertex and index buffers</a:t>
            </a:r>
            <a:endParaRPr lang="en-US" dirty="0"/>
          </a:p>
        </p:txBody>
      </p:sp>
    </p:spTree>
    <p:extLst>
      <p:ext uri="{BB962C8B-B14F-4D97-AF65-F5344CB8AC3E}">
        <p14:creationId xmlns:p14="http://schemas.microsoft.com/office/powerpoint/2010/main" val="42211752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Visibility Buffer - Benefits</a:t>
            </a:r>
          </a:p>
        </p:txBody>
      </p:sp>
      <p:sp>
        <p:nvSpPr>
          <p:cNvPr id="3" name="Marcador de contenido 2"/>
          <p:cNvSpPr>
            <a:spLocks noGrp="1"/>
          </p:cNvSpPr>
          <p:nvPr>
            <p:ph idx="1"/>
          </p:nvPr>
        </p:nvSpPr>
        <p:spPr>
          <a:xfrm>
            <a:off x="711200" y="2006599"/>
            <a:ext cx="10769600" cy="4726710"/>
          </a:xfrm>
        </p:spPr>
        <p:txBody>
          <a:bodyPr>
            <a:normAutofit/>
          </a:bodyPr>
          <a:lstStyle/>
          <a:p>
            <a:r>
              <a:rPr lang="en-US" sz="2800" noProof="0" dirty="0"/>
              <a:t>Stores less data for complex lighting models like e.g. PBR compared to a G-Buffer</a:t>
            </a:r>
          </a:p>
          <a:p>
            <a:pPr lvl="1"/>
            <a:r>
              <a:rPr lang="en-US" sz="2267" dirty="0"/>
              <a:t>PBR data for Visibility Buffer is a </a:t>
            </a:r>
            <a:r>
              <a:rPr lang="en-US" sz="2267" dirty="0" err="1"/>
              <a:t>struct</a:t>
            </a:r>
            <a:r>
              <a:rPr lang="en-US" sz="2267" dirty="0"/>
              <a:t> in constant memory indexed by material id in vertex </a:t>
            </a:r>
            <a:r>
              <a:rPr lang="en-US" sz="2267" dirty="0" smtClean="0"/>
              <a:t>buffer</a:t>
            </a:r>
            <a:endParaRPr lang="en-US" sz="2267" dirty="0"/>
          </a:p>
          <a:p>
            <a:pPr lvl="1"/>
            <a:r>
              <a:rPr lang="en-US" sz="2267" noProof="0" dirty="0"/>
              <a:t>This </a:t>
            </a:r>
            <a:r>
              <a:rPr lang="en-US" sz="2267" noProof="0" dirty="0" err="1"/>
              <a:t>struct</a:t>
            </a:r>
            <a:r>
              <a:rPr lang="en-US" sz="2267" noProof="0" dirty="0"/>
              <a:t> holds indices </a:t>
            </a:r>
            <a:r>
              <a:rPr lang="en-US" sz="2267" dirty="0"/>
              <a:t>into a texture array for various PBR textures</a:t>
            </a:r>
          </a:p>
          <a:p>
            <a:pPr lvl="1"/>
            <a:r>
              <a:rPr lang="en-US" sz="2267" noProof="0" dirty="0"/>
              <a:t>It also holds per-material descriptions of what is necessary to drive BRDF</a:t>
            </a:r>
          </a:p>
          <a:p>
            <a:pPr lvl="1"/>
            <a:r>
              <a:rPr lang="en-US" sz="2267" dirty="0"/>
              <a:t>Any data that changes per-pixel is stored in textures that are referenced by the </a:t>
            </a:r>
            <a:r>
              <a:rPr lang="en-US" sz="2267" dirty="0" err="1"/>
              <a:t>struct</a:t>
            </a:r>
            <a:endParaRPr lang="en-US" sz="2267" dirty="0"/>
          </a:p>
          <a:p>
            <a:r>
              <a:rPr lang="es-ES" sz="2800" dirty="0" err="1">
                <a:sym typeface="Wingdings" panose="05000000000000000000" pitchFamily="2" charset="2"/>
              </a:rPr>
              <a:t>Decouples</a:t>
            </a:r>
            <a:r>
              <a:rPr lang="es-ES" sz="2800" dirty="0">
                <a:sym typeface="Wingdings" panose="05000000000000000000" pitchFamily="2" charset="2"/>
              </a:rPr>
              <a:t> G-buffer </a:t>
            </a:r>
            <a:r>
              <a:rPr lang="es-ES" sz="2800" dirty="0" err="1">
                <a:sym typeface="Wingdings" panose="05000000000000000000" pitchFamily="2" charset="2"/>
              </a:rPr>
              <a:t>footprint</a:t>
            </a:r>
            <a:r>
              <a:rPr lang="es-ES" sz="2800" dirty="0">
                <a:sym typeface="Wingdings" panose="05000000000000000000" pitchFamily="2" charset="2"/>
              </a:rPr>
              <a:t> </a:t>
            </a:r>
            <a:r>
              <a:rPr lang="es-ES" sz="2800" dirty="0" err="1">
                <a:sym typeface="Wingdings" panose="05000000000000000000" pitchFamily="2" charset="2"/>
              </a:rPr>
              <a:t>from</a:t>
            </a:r>
            <a:r>
              <a:rPr lang="es-ES" sz="2800" dirty="0">
                <a:sym typeface="Wingdings" panose="05000000000000000000" pitchFamily="2" charset="2"/>
              </a:rPr>
              <a:t> </a:t>
            </a:r>
            <a:r>
              <a:rPr lang="es-ES" sz="2800" dirty="0" err="1">
                <a:sym typeface="Wingdings" panose="05000000000000000000" pitchFamily="2" charset="2"/>
              </a:rPr>
              <a:t>screen</a:t>
            </a:r>
            <a:r>
              <a:rPr lang="es-ES" sz="2800" dirty="0">
                <a:sym typeface="Wingdings" panose="05000000000000000000" pitchFamily="2" charset="2"/>
              </a:rPr>
              <a:t> </a:t>
            </a:r>
            <a:r>
              <a:rPr lang="es-ES" sz="2800" dirty="0" err="1">
                <a:sym typeface="Wingdings" panose="05000000000000000000" pitchFamily="2" charset="2"/>
              </a:rPr>
              <a:t>resolution</a:t>
            </a:r>
            <a:endParaRPr lang="es-ES" sz="2800" dirty="0">
              <a:sym typeface="Wingdings" panose="05000000000000000000" pitchFamily="2" charset="2"/>
            </a:endParaRPr>
          </a:p>
          <a:p>
            <a:pPr lvl="1"/>
            <a:r>
              <a:rPr lang="es-ES" sz="2400" dirty="0" err="1">
                <a:sym typeface="Wingdings" panose="05000000000000000000" pitchFamily="2" charset="2"/>
              </a:rPr>
              <a:t>Improves</a:t>
            </a:r>
            <a:r>
              <a:rPr lang="es-ES" sz="2400" dirty="0">
                <a:sym typeface="Wingdings" panose="05000000000000000000" pitchFamily="2" charset="2"/>
              </a:rPr>
              <a:t> performance at </a:t>
            </a:r>
            <a:r>
              <a:rPr lang="es-ES" sz="2400" dirty="0" err="1">
                <a:sym typeface="Wingdings" panose="05000000000000000000" pitchFamily="2" charset="2"/>
              </a:rPr>
              <a:t>high</a:t>
            </a:r>
            <a:r>
              <a:rPr lang="es-ES" sz="2400" dirty="0">
                <a:sym typeface="Wingdings" panose="05000000000000000000" pitchFamily="2" charset="2"/>
              </a:rPr>
              <a:t> </a:t>
            </a:r>
            <a:r>
              <a:rPr lang="es-ES" sz="2400" dirty="0" err="1">
                <a:sym typeface="Wingdings" panose="05000000000000000000" pitchFamily="2" charset="2"/>
              </a:rPr>
              <a:t>resolutions</a:t>
            </a:r>
            <a:r>
              <a:rPr lang="es-ES" sz="2400" dirty="0">
                <a:sym typeface="Wingdings" panose="05000000000000000000" pitchFamily="2" charset="2"/>
              </a:rPr>
              <a:t>: 2K, 4K, MSAA …</a:t>
            </a:r>
          </a:p>
          <a:p>
            <a:pPr lvl="1"/>
            <a:r>
              <a:rPr lang="es-ES" sz="2400" dirty="0" err="1">
                <a:sym typeface="Wingdings" panose="05000000000000000000" pitchFamily="2" charset="2"/>
              </a:rPr>
              <a:t>Improves</a:t>
            </a:r>
            <a:r>
              <a:rPr lang="es-ES" sz="2400" dirty="0">
                <a:sym typeface="Wingdings" panose="05000000000000000000" pitchFamily="2" charset="2"/>
              </a:rPr>
              <a:t> performance </a:t>
            </a:r>
            <a:r>
              <a:rPr lang="es-ES" sz="2400" dirty="0" err="1">
                <a:sym typeface="Wingdings" panose="05000000000000000000" pitchFamily="2" charset="2"/>
              </a:rPr>
              <a:t>on</a:t>
            </a:r>
            <a:r>
              <a:rPr lang="es-ES" sz="2400" dirty="0">
                <a:sym typeface="Wingdings" panose="05000000000000000000" pitchFamily="2" charset="2"/>
              </a:rPr>
              <a:t> </a:t>
            </a:r>
            <a:r>
              <a:rPr lang="es-ES" sz="2400" dirty="0" err="1">
                <a:sym typeface="Wingdings" panose="05000000000000000000" pitchFamily="2" charset="2"/>
              </a:rPr>
              <a:t>bandwidth-limited</a:t>
            </a:r>
            <a:r>
              <a:rPr lang="es-ES" sz="2400" dirty="0">
                <a:sym typeface="Wingdings" panose="05000000000000000000" pitchFamily="2" charset="2"/>
              </a:rPr>
              <a:t> </a:t>
            </a:r>
            <a:r>
              <a:rPr lang="es-ES" sz="2400" dirty="0" err="1">
                <a:sym typeface="Wingdings" panose="05000000000000000000" pitchFamily="2" charset="2"/>
              </a:rPr>
              <a:t>platforms</a:t>
            </a:r>
            <a:endParaRPr lang="es-ES" sz="2400" dirty="0">
              <a:sym typeface="Wingdings" panose="05000000000000000000" pitchFamily="2" charset="2"/>
            </a:endParaRPr>
          </a:p>
          <a:p>
            <a:endParaRPr lang="en-US" dirty="0"/>
          </a:p>
        </p:txBody>
      </p:sp>
    </p:spTree>
    <p:extLst>
      <p:ext uri="{BB962C8B-B14F-4D97-AF65-F5344CB8AC3E}">
        <p14:creationId xmlns:p14="http://schemas.microsoft.com/office/powerpoint/2010/main" val="18912983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Visibility Buffer – Triangle Counts</a:t>
            </a:r>
          </a:p>
        </p:txBody>
      </p:sp>
      <p:sp>
        <p:nvSpPr>
          <p:cNvPr id="4" name="TextBox 3"/>
          <p:cNvSpPr txBox="1"/>
          <p:nvPr/>
        </p:nvSpPr>
        <p:spPr>
          <a:xfrm>
            <a:off x="3233486" y="1682783"/>
            <a:ext cx="4191725" cy="1200329"/>
          </a:xfrm>
          <a:prstGeom prst="rect">
            <a:avLst/>
          </a:prstGeom>
          <a:noFill/>
        </p:spPr>
        <p:txBody>
          <a:bodyPr wrap="none" rtlCol="0">
            <a:spAutoFit/>
          </a:bodyPr>
          <a:lstStyle/>
          <a:p>
            <a:r>
              <a:rPr lang="en-US" dirty="0"/>
              <a:t>Triangles rendered after culling</a:t>
            </a:r>
          </a:p>
          <a:p>
            <a:pPr marL="285750" indent="-285750">
              <a:buFont typeface="Arial" panose="020B0604020202020204" pitchFamily="34" charset="0"/>
              <a:buChar char="•"/>
            </a:pPr>
            <a:r>
              <a:rPr lang="en-US" dirty="0"/>
              <a:t>1.87 Million triangles </a:t>
            </a:r>
            <a:r>
              <a:rPr lang="en-US" dirty="0" smtClean="0"/>
              <a:t>shadow map view</a:t>
            </a:r>
            <a:endParaRPr lang="en-US" dirty="0"/>
          </a:p>
          <a:p>
            <a:pPr marL="285750" indent="-285750">
              <a:buFont typeface="Arial" panose="020B0604020202020204" pitchFamily="34" charset="0"/>
              <a:buChar char="•"/>
            </a:pPr>
            <a:r>
              <a:rPr lang="en-US" dirty="0"/>
              <a:t>2.40 Million triangles </a:t>
            </a:r>
            <a:r>
              <a:rPr lang="en-US" dirty="0" smtClean="0"/>
              <a:t>main view</a:t>
            </a:r>
            <a:endParaRPr lang="en-US" dirty="0"/>
          </a:p>
          <a:p>
            <a:pPr marL="285750" indent="-285750">
              <a:buFont typeface="Arial" panose="020B0604020202020204" pitchFamily="34" charset="0"/>
              <a:buChar char="•"/>
            </a:pPr>
            <a:endParaRPr lang="en-US" dirty="0"/>
          </a:p>
        </p:txBody>
      </p:sp>
      <p:sp>
        <p:nvSpPr>
          <p:cNvPr id="5" name="TextBox 4"/>
          <p:cNvSpPr txBox="1"/>
          <p:nvPr/>
        </p:nvSpPr>
        <p:spPr>
          <a:xfrm>
            <a:off x="711200" y="1682784"/>
            <a:ext cx="2178930" cy="1200329"/>
          </a:xfrm>
          <a:prstGeom prst="rect">
            <a:avLst/>
          </a:prstGeom>
          <a:noFill/>
        </p:spPr>
        <p:txBody>
          <a:bodyPr wrap="none" rtlCol="0">
            <a:spAutoFit/>
          </a:bodyPr>
          <a:lstStyle/>
          <a:p>
            <a:r>
              <a:rPr lang="en-US" dirty="0"/>
              <a:t>San Miguel Scene</a:t>
            </a:r>
          </a:p>
          <a:p>
            <a:pPr marL="285750" indent="-285750">
              <a:buFont typeface="Arial" panose="020B0604020202020204" pitchFamily="34" charset="0"/>
              <a:buChar char="•"/>
            </a:pPr>
            <a:r>
              <a:rPr lang="en-US" dirty="0"/>
              <a:t>8 Million Triangles</a:t>
            </a:r>
          </a:p>
          <a:p>
            <a:pPr marL="285750" indent="-285750">
              <a:buFont typeface="Arial" panose="020B0604020202020204" pitchFamily="34" charset="0"/>
              <a:buChar char="•"/>
            </a:pPr>
            <a:r>
              <a:rPr lang="en-US" dirty="0"/>
              <a:t>5 Million Vertices</a:t>
            </a:r>
          </a:p>
          <a:p>
            <a:endParaRPr lang="en-US" dirty="0"/>
          </a:p>
        </p:txBody>
      </p:sp>
      <p:sp>
        <p:nvSpPr>
          <p:cNvPr id="6" name="TextBox 5"/>
          <p:cNvSpPr txBox="1"/>
          <p:nvPr/>
        </p:nvSpPr>
        <p:spPr>
          <a:xfrm>
            <a:off x="7522711" y="1682783"/>
            <a:ext cx="3776740" cy="646331"/>
          </a:xfrm>
          <a:prstGeom prst="rect">
            <a:avLst/>
          </a:prstGeom>
          <a:noFill/>
        </p:spPr>
        <p:txBody>
          <a:bodyPr wrap="none" rtlCol="0">
            <a:spAutoFit/>
          </a:bodyPr>
          <a:lstStyle/>
          <a:p>
            <a:r>
              <a:rPr lang="en-US" dirty="0"/>
              <a:t>Modern Game in 2016</a:t>
            </a:r>
          </a:p>
          <a:p>
            <a:r>
              <a:rPr lang="en-US" dirty="0"/>
              <a:t>1.8 Million triangles combined in Ultra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2597193"/>
            <a:ext cx="11123323" cy="3972173"/>
          </a:xfrm>
          <a:prstGeom prst="rect">
            <a:avLst/>
          </a:prstGeom>
        </p:spPr>
      </p:pic>
    </p:spTree>
    <p:extLst>
      <p:ext uri="{BB962C8B-B14F-4D97-AF65-F5344CB8AC3E}">
        <p14:creationId xmlns:p14="http://schemas.microsoft.com/office/powerpoint/2010/main" val="2420679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How do you do lighting?</a:t>
            </a:r>
          </a:p>
        </p:txBody>
      </p:sp>
      <p:sp>
        <p:nvSpPr>
          <p:cNvPr id="3" name="Marcador de contenido 2"/>
          <p:cNvSpPr>
            <a:spLocks noGrp="1"/>
          </p:cNvSpPr>
          <p:nvPr>
            <p:ph idx="1"/>
          </p:nvPr>
        </p:nvSpPr>
        <p:spPr>
          <a:xfrm>
            <a:off x="711200" y="2006599"/>
            <a:ext cx="10769600" cy="4326467"/>
          </a:xfrm>
        </p:spPr>
        <p:txBody>
          <a:bodyPr>
            <a:normAutofit/>
          </a:bodyPr>
          <a:lstStyle/>
          <a:p>
            <a:r>
              <a:rPr lang="en-US" sz="3200" dirty="0"/>
              <a:t>We calculate for each pixel the lighting based on the triangle data and therefore replace the whole rendering pipeline incl. the vertex </a:t>
            </a:r>
            <a:r>
              <a:rPr lang="en-US" sz="3200" dirty="0" err="1"/>
              <a:t>shader</a:t>
            </a:r>
            <a:r>
              <a:rPr lang="en-US" sz="3200" dirty="0"/>
              <a:t>, primitive assembly and </a:t>
            </a:r>
            <a:r>
              <a:rPr lang="en-US" sz="3200" dirty="0" smtClean="0"/>
              <a:t>(optionally rasterizer) </a:t>
            </a:r>
            <a:r>
              <a:rPr lang="en-US" sz="3200" dirty="0"/>
              <a:t>in </a:t>
            </a:r>
            <a:r>
              <a:rPr lang="en-US" sz="3200" dirty="0" smtClean="0"/>
              <a:t>a compute / </a:t>
            </a:r>
            <a:r>
              <a:rPr lang="en-US" sz="3200" dirty="0"/>
              <a:t>pixel </a:t>
            </a:r>
            <a:r>
              <a:rPr lang="en-US" sz="3200" dirty="0" err="1"/>
              <a:t>shader</a:t>
            </a:r>
            <a:endParaRPr lang="en-US" sz="3200" dirty="0"/>
          </a:p>
          <a:p>
            <a:r>
              <a:rPr lang="en-US" sz="3200" dirty="0"/>
              <a:t>Because all the triangle data is available, Object-Space lighting should be possible</a:t>
            </a:r>
            <a:br>
              <a:rPr lang="en-US" sz="3200" dirty="0"/>
            </a:br>
            <a:r>
              <a:rPr lang="en-US" sz="3200" dirty="0"/>
              <a:t>-&gt; the idea is that the whole triangle is lit in object-space and the result is cached </a:t>
            </a:r>
            <a:endParaRPr lang="en-US" sz="2800" dirty="0"/>
          </a:p>
        </p:txBody>
      </p:sp>
    </p:spTree>
    <p:extLst>
      <p:ext uri="{BB962C8B-B14F-4D97-AF65-F5344CB8AC3E}">
        <p14:creationId xmlns:p14="http://schemas.microsoft.com/office/powerpoint/2010/main" val="927925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What about Tessellation?</a:t>
            </a:r>
          </a:p>
        </p:txBody>
      </p:sp>
      <p:sp>
        <p:nvSpPr>
          <p:cNvPr id="3" name="Marcador de contenido 2"/>
          <p:cNvSpPr>
            <a:spLocks noGrp="1"/>
          </p:cNvSpPr>
          <p:nvPr>
            <p:ph idx="1"/>
          </p:nvPr>
        </p:nvSpPr>
        <p:spPr>
          <a:xfrm>
            <a:off x="711200" y="2006599"/>
            <a:ext cx="10769600" cy="4326467"/>
          </a:xfrm>
        </p:spPr>
        <p:txBody>
          <a:bodyPr>
            <a:normAutofit/>
          </a:bodyPr>
          <a:lstStyle/>
          <a:p>
            <a:r>
              <a:rPr lang="en-US" sz="3600" noProof="0" dirty="0"/>
              <a:t>Following [</a:t>
            </a:r>
            <a:r>
              <a:rPr lang="en-US" sz="3600" noProof="0" dirty="0" err="1"/>
              <a:t>Wihlidal</a:t>
            </a:r>
            <a:r>
              <a:rPr lang="en-US" sz="3600" noProof="0" dirty="0"/>
              <a:t>][Brainerd] this is a pre-step before or in parallel to Triangle filtering</a:t>
            </a:r>
            <a:endParaRPr lang="en-US" sz="3067" dirty="0"/>
          </a:p>
        </p:txBody>
      </p:sp>
    </p:spTree>
    <p:extLst>
      <p:ext uri="{BB962C8B-B14F-4D97-AF65-F5344CB8AC3E}">
        <p14:creationId xmlns:p14="http://schemas.microsoft.com/office/powerpoint/2010/main" val="3327725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Why didn’t we implement this earlier?</a:t>
            </a:r>
          </a:p>
        </p:txBody>
      </p:sp>
      <p:sp>
        <p:nvSpPr>
          <p:cNvPr id="3" name="Marcador de contenido 2"/>
          <p:cNvSpPr>
            <a:spLocks noGrp="1"/>
          </p:cNvSpPr>
          <p:nvPr>
            <p:ph idx="1"/>
          </p:nvPr>
        </p:nvSpPr>
        <p:spPr>
          <a:xfrm>
            <a:off x="711200" y="2006599"/>
            <a:ext cx="10769600" cy="4326467"/>
          </a:xfrm>
        </p:spPr>
        <p:txBody>
          <a:bodyPr>
            <a:normAutofit/>
          </a:bodyPr>
          <a:lstStyle/>
          <a:p>
            <a:r>
              <a:rPr lang="en-US" sz="3600" noProof="0" dirty="0"/>
              <a:t>Two recent developments made the Visibility Buffer more attractive compared to a G-Buffer</a:t>
            </a:r>
          </a:p>
          <a:p>
            <a:pPr lvl="1"/>
            <a:r>
              <a:rPr lang="en-US" sz="3067" dirty="0"/>
              <a:t>DirectX 12 / </a:t>
            </a:r>
            <a:r>
              <a:rPr lang="en-US" sz="3067" dirty="0" err="1"/>
              <a:t>Vulkan</a:t>
            </a:r>
            <a:r>
              <a:rPr lang="en-US" sz="3067" dirty="0"/>
              <a:t> with </a:t>
            </a:r>
            <a:r>
              <a:rPr lang="en-US" sz="3067" dirty="0" err="1"/>
              <a:t>ExecuteIndirect</a:t>
            </a:r>
            <a:r>
              <a:rPr lang="en-US" sz="3067" dirty="0"/>
              <a:t> or multi draw indirect</a:t>
            </a:r>
          </a:p>
          <a:p>
            <a:pPr lvl="1"/>
            <a:r>
              <a:rPr lang="en-US" sz="3067" dirty="0"/>
              <a:t>Triangle culling / filtering [EDGE][</a:t>
            </a:r>
            <a:r>
              <a:rPr lang="en-US" sz="3067" dirty="0" err="1"/>
              <a:t>Chajdas</a:t>
            </a:r>
            <a:r>
              <a:rPr lang="en-US" sz="3067" dirty="0"/>
              <a:t>] [</a:t>
            </a:r>
            <a:r>
              <a:rPr lang="en-US" sz="3067" dirty="0" err="1"/>
              <a:t>Wihlidal</a:t>
            </a:r>
            <a:r>
              <a:rPr lang="en-US" sz="3067" dirty="0"/>
              <a:t>]</a:t>
            </a:r>
            <a:br>
              <a:rPr lang="en-US" sz="3067" dirty="0"/>
            </a:br>
            <a:r>
              <a:rPr lang="en-US" sz="3067" dirty="0"/>
              <a:t> … see the next slides … </a:t>
            </a:r>
          </a:p>
        </p:txBody>
      </p:sp>
    </p:spTree>
    <p:extLst>
      <p:ext uri="{BB962C8B-B14F-4D97-AF65-F5344CB8AC3E}">
        <p14:creationId xmlns:p14="http://schemas.microsoft.com/office/powerpoint/2010/main" val="3772934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Cluster</a:t>
            </a:r>
            <a:r>
              <a:rPr lang="es-ES" dirty="0"/>
              <a:t> </a:t>
            </a:r>
            <a:r>
              <a:rPr lang="es-ES" dirty="0" err="1"/>
              <a:t>Culling</a:t>
            </a:r>
            <a:r>
              <a:rPr lang="es-ES" dirty="0"/>
              <a:t> / </a:t>
            </a:r>
            <a:r>
              <a:rPr lang="es-ES" dirty="0" err="1"/>
              <a:t>Triangle</a:t>
            </a:r>
            <a:r>
              <a:rPr lang="es-ES" dirty="0"/>
              <a:t> </a:t>
            </a:r>
            <a:r>
              <a:rPr lang="es-ES" dirty="0" err="1"/>
              <a:t>filtering</a:t>
            </a:r>
            <a:endParaRPr lang="en-US" dirty="0"/>
          </a:p>
        </p:txBody>
      </p:sp>
      <p:sp>
        <p:nvSpPr>
          <p:cNvPr id="3" name="Marcador de texto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4210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Table</a:t>
            </a:r>
            <a:r>
              <a:rPr lang="es-ES" dirty="0"/>
              <a:t> of </a:t>
            </a:r>
            <a:r>
              <a:rPr lang="es-ES" dirty="0" err="1"/>
              <a:t>contents</a:t>
            </a:r>
            <a:endParaRPr lang="en-US" dirty="0"/>
          </a:p>
        </p:txBody>
      </p:sp>
      <p:sp>
        <p:nvSpPr>
          <p:cNvPr id="3" name="Marcador de contenido 2"/>
          <p:cNvSpPr>
            <a:spLocks noGrp="1"/>
          </p:cNvSpPr>
          <p:nvPr>
            <p:ph idx="1"/>
          </p:nvPr>
        </p:nvSpPr>
        <p:spPr/>
        <p:txBody>
          <a:bodyPr/>
          <a:lstStyle/>
          <a:p>
            <a:r>
              <a:rPr lang="en-US" dirty="0"/>
              <a:t>The Visibility Buffer</a:t>
            </a:r>
          </a:p>
          <a:p>
            <a:r>
              <a:rPr lang="es-ES" dirty="0" err="1"/>
              <a:t>Cluster</a:t>
            </a:r>
            <a:r>
              <a:rPr lang="es-ES" dirty="0"/>
              <a:t> </a:t>
            </a:r>
            <a:r>
              <a:rPr lang="es-ES" dirty="0" err="1"/>
              <a:t>Culling</a:t>
            </a:r>
            <a:r>
              <a:rPr lang="es-ES" dirty="0"/>
              <a:t> / </a:t>
            </a:r>
            <a:r>
              <a:rPr lang="es-ES" dirty="0" err="1"/>
              <a:t>Triangle</a:t>
            </a:r>
            <a:r>
              <a:rPr lang="es-ES" dirty="0"/>
              <a:t> </a:t>
            </a:r>
            <a:r>
              <a:rPr lang="es-ES" dirty="0" err="1"/>
              <a:t>Filtering</a:t>
            </a:r>
            <a:endParaRPr lang="es-ES" dirty="0"/>
          </a:p>
          <a:p>
            <a:r>
              <a:rPr lang="es-ES" dirty="0"/>
              <a:t>Re-</a:t>
            </a:r>
            <a:r>
              <a:rPr lang="es-ES" dirty="0" err="1"/>
              <a:t>using</a:t>
            </a:r>
            <a:r>
              <a:rPr lang="es-ES" dirty="0"/>
              <a:t> </a:t>
            </a:r>
            <a:r>
              <a:rPr lang="es-ES" dirty="0" err="1"/>
              <a:t>triangle</a:t>
            </a:r>
            <a:r>
              <a:rPr lang="es-ES" dirty="0"/>
              <a:t> </a:t>
            </a:r>
            <a:r>
              <a:rPr lang="es-ES" dirty="0" err="1"/>
              <a:t>filtered</a:t>
            </a:r>
            <a:r>
              <a:rPr lang="es-ES" dirty="0"/>
              <a:t> </a:t>
            </a:r>
            <a:r>
              <a:rPr lang="es-ES" dirty="0" err="1"/>
              <a:t>results</a:t>
            </a:r>
            <a:r>
              <a:rPr lang="es-ES" dirty="0"/>
              <a:t> </a:t>
            </a:r>
            <a:r>
              <a:rPr lang="es-ES" dirty="0" err="1"/>
              <a:t>for</a:t>
            </a:r>
            <a:r>
              <a:rPr lang="es-ES" dirty="0"/>
              <a:t> </a:t>
            </a:r>
            <a:r>
              <a:rPr lang="es-ES" dirty="0" err="1"/>
              <a:t>multiple</a:t>
            </a:r>
            <a:r>
              <a:rPr lang="es-ES" dirty="0"/>
              <a:t> </a:t>
            </a:r>
            <a:r>
              <a:rPr lang="es-ES" dirty="0" err="1"/>
              <a:t>rendering</a:t>
            </a:r>
            <a:r>
              <a:rPr lang="es-ES" dirty="0"/>
              <a:t> </a:t>
            </a:r>
            <a:r>
              <a:rPr lang="es-ES" dirty="0" err="1"/>
              <a:t>passes</a:t>
            </a:r>
            <a:endParaRPr lang="en-US" dirty="0"/>
          </a:p>
        </p:txBody>
      </p:sp>
    </p:spTree>
    <p:extLst>
      <p:ext uri="{BB962C8B-B14F-4D97-AF65-F5344CB8AC3E}">
        <p14:creationId xmlns:p14="http://schemas.microsoft.com/office/powerpoint/2010/main" val="3535310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Motivation</a:t>
            </a:r>
          </a:p>
        </p:txBody>
      </p:sp>
      <p:sp>
        <p:nvSpPr>
          <p:cNvPr id="3" name="Marcador de contenido 2"/>
          <p:cNvSpPr>
            <a:spLocks noGrp="1"/>
          </p:cNvSpPr>
          <p:nvPr>
            <p:ph idx="1"/>
          </p:nvPr>
        </p:nvSpPr>
        <p:spPr/>
        <p:txBody>
          <a:bodyPr>
            <a:normAutofit/>
          </a:bodyPr>
          <a:lstStyle/>
          <a:p>
            <a:r>
              <a:rPr lang="en-US" sz="3200" dirty="0"/>
              <a:t>Polygonal complexity of games increases every year</a:t>
            </a:r>
            <a:endParaRPr lang="en-US" sz="3200" noProof="0" dirty="0"/>
          </a:p>
          <a:p>
            <a:r>
              <a:rPr lang="en-US" sz="3200" noProof="0" dirty="0"/>
              <a:t>Efficient triangle removal is an important aspect</a:t>
            </a:r>
          </a:p>
          <a:p>
            <a:r>
              <a:rPr lang="en-US" sz="3200" noProof="0" dirty="0"/>
              <a:t>2 culling stages</a:t>
            </a:r>
          </a:p>
          <a:p>
            <a:pPr lvl="1"/>
            <a:r>
              <a:rPr lang="en-US" sz="2400" dirty="0"/>
              <a:t>Cluster culling : cull groups of triangles before sending them to the GPU (following [</a:t>
            </a:r>
            <a:r>
              <a:rPr lang="en-US" sz="2400" dirty="0" err="1"/>
              <a:t>Chajdas</a:t>
            </a:r>
            <a:r>
              <a:rPr lang="en-US" sz="2400" dirty="0"/>
              <a:t>] on the CPU; [</a:t>
            </a:r>
            <a:r>
              <a:rPr lang="en-US" sz="2400" dirty="0" err="1"/>
              <a:t>Wihlidal</a:t>
            </a:r>
            <a:r>
              <a:rPr lang="en-US" sz="2400" dirty="0"/>
              <a:t>] on GPU)</a:t>
            </a:r>
          </a:p>
          <a:p>
            <a:pPr lvl="1"/>
            <a:r>
              <a:rPr lang="en-US" sz="2400" noProof="0" dirty="0"/>
              <a:t>Triangle Filtering: cull individual </a:t>
            </a:r>
            <a:r>
              <a:rPr lang="en-US" sz="2400" noProof="0" dirty="0" smtClean="0"/>
              <a:t>triangles in a compute </a:t>
            </a:r>
            <a:r>
              <a:rPr lang="en-US" sz="2400" noProof="0" dirty="0" err="1" smtClean="0"/>
              <a:t>shader</a:t>
            </a:r>
            <a:endParaRPr lang="en-US" sz="2400" noProof="0" dirty="0"/>
          </a:p>
        </p:txBody>
      </p:sp>
    </p:spTree>
    <p:extLst>
      <p:ext uri="{BB962C8B-B14F-4D97-AF65-F5344CB8AC3E}">
        <p14:creationId xmlns:p14="http://schemas.microsoft.com/office/powerpoint/2010/main" val="479513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Cluster culling</a:t>
            </a:r>
          </a:p>
        </p:txBody>
      </p:sp>
      <p:sp>
        <p:nvSpPr>
          <p:cNvPr id="3" name="Marcador de contenido 2"/>
          <p:cNvSpPr>
            <a:spLocks noGrp="1"/>
          </p:cNvSpPr>
          <p:nvPr>
            <p:ph idx="1"/>
          </p:nvPr>
        </p:nvSpPr>
        <p:spPr>
          <a:xfrm>
            <a:off x="1103313" y="2052918"/>
            <a:ext cx="5602288" cy="4195481"/>
          </a:xfrm>
        </p:spPr>
        <p:txBody>
          <a:bodyPr>
            <a:normAutofit/>
          </a:bodyPr>
          <a:lstStyle/>
          <a:p>
            <a:r>
              <a:rPr lang="en-US" dirty="0"/>
              <a:t>Groups triangles in small chunks of 256 triangles with similar orientations</a:t>
            </a:r>
          </a:p>
          <a:p>
            <a:r>
              <a:rPr lang="en-US" dirty="0"/>
              <a:t>Chunks have a model matrix associated (they can be moved around)</a:t>
            </a:r>
          </a:p>
          <a:p>
            <a:r>
              <a:rPr lang="en-US" dirty="0"/>
              <a:t>Each chunk must pass a quick visibility test before being sent to the GPU:</a:t>
            </a:r>
          </a:p>
          <a:p>
            <a:pPr lvl="1"/>
            <a:r>
              <a:rPr lang="en-US" dirty="0"/>
              <a:t>Cone test</a:t>
            </a:r>
          </a:p>
        </p:txBody>
      </p:sp>
      <p:pic>
        <p:nvPicPr>
          <p:cNvPr id="5" name="Imagen 4"/>
          <p:cNvPicPr>
            <a:picLocks noChangeAspect="1"/>
          </p:cNvPicPr>
          <p:nvPr/>
        </p:nvPicPr>
        <p:blipFill>
          <a:blip r:embed="rId3"/>
          <a:stretch>
            <a:fillRect/>
          </a:stretch>
        </p:blipFill>
        <p:spPr>
          <a:xfrm>
            <a:off x="7261671" y="2052918"/>
            <a:ext cx="3704823" cy="3695187"/>
          </a:xfrm>
          <a:prstGeom prst="rect">
            <a:avLst/>
          </a:prstGeom>
        </p:spPr>
      </p:pic>
    </p:spTree>
    <p:extLst>
      <p:ext uri="{BB962C8B-B14F-4D97-AF65-F5344CB8AC3E}">
        <p14:creationId xmlns:p14="http://schemas.microsoft.com/office/powerpoint/2010/main" val="6140700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riángulo isósceles 21"/>
          <p:cNvSpPr/>
          <p:nvPr/>
        </p:nvSpPr>
        <p:spPr>
          <a:xfrm>
            <a:off x="3967216" y="5200153"/>
            <a:ext cx="7442482" cy="1401230"/>
          </a:xfrm>
          <a:prstGeom prst="triangl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ítulo 1"/>
          <p:cNvSpPr>
            <a:spLocks noGrp="1"/>
          </p:cNvSpPr>
          <p:nvPr>
            <p:ph type="title"/>
          </p:nvPr>
        </p:nvSpPr>
        <p:spPr/>
        <p:txBody>
          <a:bodyPr/>
          <a:lstStyle/>
          <a:p>
            <a:r>
              <a:rPr lang="en-US" dirty="0"/>
              <a:t>Cone test for fast cluster culling</a:t>
            </a:r>
          </a:p>
        </p:txBody>
      </p:sp>
      <p:cxnSp>
        <p:nvCxnSpPr>
          <p:cNvPr id="20" name="Conector recto 19"/>
          <p:cNvCxnSpPr/>
          <p:nvPr/>
        </p:nvCxnSpPr>
        <p:spPr>
          <a:xfrm flipV="1">
            <a:off x="6139786"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7115645"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8197186"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8806786"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6361855"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7466755"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8531502"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9409087"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CuadroTexto 3"/>
          <p:cNvSpPr txBox="1"/>
          <p:nvPr/>
        </p:nvSpPr>
        <p:spPr>
          <a:xfrm>
            <a:off x="7128654" y="3499922"/>
            <a:ext cx="1402848" cy="369332"/>
          </a:xfrm>
          <a:prstGeom prst="rect">
            <a:avLst/>
          </a:prstGeom>
          <a:noFill/>
        </p:spPr>
        <p:txBody>
          <a:bodyPr wrap="square" rtlCol="0">
            <a:spAutoFit/>
          </a:bodyPr>
          <a:lstStyle/>
          <a:p>
            <a:r>
              <a:rPr lang="en-US" dirty="0"/>
              <a:t>Triangles</a:t>
            </a:r>
          </a:p>
        </p:txBody>
      </p:sp>
      <p:cxnSp>
        <p:nvCxnSpPr>
          <p:cNvPr id="44" name="Conector recto de flecha 43"/>
          <p:cNvCxnSpPr>
            <a:stCxn id="4" idx="0"/>
          </p:cNvCxnSpPr>
          <p:nvPr/>
        </p:nvCxnSpPr>
        <p:spPr>
          <a:xfrm flipH="1" flipV="1">
            <a:off x="7716548" y="2741983"/>
            <a:ext cx="113530" cy="7579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CuadroTexto 46"/>
          <p:cNvSpPr txBox="1"/>
          <p:nvPr/>
        </p:nvSpPr>
        <p:spPr>
          <a:xfrm>
            <a:off x="9332714" y="1874590"/>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901980" y="2243922"/>
            <a:ext cx="1034066" cy="32869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http://www.freeiconspng.com/uploads/eyes-icon-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8948" y="5659401"/>
            <a:ext cx="508729" cy="508729"/>
          </a:xfrm>
          <a:prstGeom prst="rect">
            <a:avLst/>
          </a:prstGeom>
          <a:noFill/>
          <a:extLst>
            <a:ext uri="{909E8E84-426E-40DD-AFC4-6F175D3DCCD1}">
              <a14:hiddenFill xmlns:a14="http://schemas.microsoft.com/office/drawing/2010/main">
                <a:solidFill>
                  <a:srgbClr val="FFFFFF"/>
                </a:solidFill>
              </a14:hiddenFill>
            </a:ext>
          </a:extLst>
        </p:spPr>
      </p:pic>
      <p:sp>
        <p:nvSpPr>
          <p:cNvPr id="53" name="Rectángulo 52"/>
          <p:cNvSpPr/>
          <p:nvPr/>
        </p:nvSpPr>
        <p:spPr>
          <a:xfrm>
            <a:off x="2306321" y="4960787"/>
            <a:ext cx="3518747" cy="923330"/>
          </a:xfrm>
          <a:prstGeom prst="rect">
            <a:avLst/>
          </a:prstGeom>
        </p:spPr>
        <p:txBody>
          <a:bodyPr wrap="square">
            <a:spAutoFit/>
          </a:bodyPr>
          <a:lstStyle/>
          <a:p>
            <a:r>
              <a:rPr lang="en-US" dirty="0"/>
              <a:t>If the eye is in the safe area then we</a:t>
            </a:r>
            <a:r>
              <a:rPr lang="en-US" dirty="0">
                <a:sym typeface="Wingdings" panose="05000000000000000000" pitchFamily="2" charset="2"/>
              </a:rPr>
              <a:t> can NOT see any triangle because they are back-facing</a:t>
            </a:r>
            <a:endParaRPr lang="en-US" dirty="0"/>
          </a:p>
        </p:txBody>
      </p:sp>
      <p:cxnSp>
        <p:nvCxnSpPr>
          <p:cNvPr id="56" name="Conector recto de flecha 55"/>
          <p:cNvCxnSpPr/>
          <p:nvPr/>
        </p:nvCxnSpPr>
        <p:spPr>
          <a:xfrm flipH="1" flipV="1">
            <a:off x="5446570" y="5436348"/>
            <a:ext cx="2020185" cy="12460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CuadroTexto 57"/>
          <p:cNvSpPr txBox="1"/>
          <p:nvPr/>
        </p:nvSpPr>
        <p:spPr>
          <a:xfrm>
            <a:off x="6460069" y="6120544"/>
            <a:ext cx="2872645" cy="369332"/>
          </a:xfrm>
          <a:prstGeom prst="rect">
            <a:avLst/>
          </a:prstGeom>
          <a:noFill/>
        </p:spPr>
        <p:txBody>
          <a:bodyPr wrap="square" rtlCol="0">
            <a:spAutoFit/>
          </a:bodyPr>
          <a:lstStyle/>
          <a:p>
            <a:pPr algn="ctr"/>
            <a:r>
              <a:rPr lang="en-US" dirty="0"/>
              <a:t>Exclusion volume</a:t>
            </a:r>
          </a:p>
        </p:txBody>
      </p:sp>
      <p:sp>
        <p:nvSpPr>
          <p:cNvPr id="26" name="Rectángulo 25"/>
          <p:cNvSpPr/>
          <p:nvPr/>
        </p:nvSpPr>
        <p:spPr>
          <a:xfrm>
            <a:off x="1429360" y="2928040"/>
            <a:ext cx="2165750" cy="369332"/>
          </a:xfrm>
          <a:prstGeom prst="rect">
            <a:avLst/>
          </a:prstGeom>
        </p:spPr>
        <p:txBody>
          <a:bodyPr wrap="square">
            <a:spAutoFit/>
          </a:bodyPr>
          <a:lstStyle/>
          <a:p>
            <a:r>
              <a:rPr lang="en-US" dirty="0"/>
              <a:t>Triangle cluster</a:t>
            </a:r>
          </a:p>
        </p:txBody>
      </p:sp>
      <p:sp>
        <p:nvSpPr>
          <p:cNvPr id="9" name="Flecha: a la derecha 8"/>
          <p:cNvSpPr/>
          <p:nvPr/>
        </p:nvSpPr>
        <p:spPr bwMode="auto">
          <a:xfrm>
            <a:off x="3801535" y="2644012"/>
            <a:ext cx="1531631" cy="93738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Tree>
    <p:extLst>
      <p:ext uri="{BB962C8B-B14F-4D97-AF65-F5344CB8AC3E}">
        <p14:creationId xmlns:p14="http://schemas.microsoft.com/office/powerpoint/2010/main" val="3262654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7555653"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8660553"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9725300"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10602885"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CuadroTexto 3"/>
          <p:cNvSpPr txBox="1"/>
          <p:nvPr/>
        </p:nvSpPr>
        <p:spPr>
          <a:xfrm>
            <a:off x="9901461" y="3893872"/>
            <a:ext cx="1402848" cy="369332"/>
          </a:xfrm>
          <a:prstGeom prst="rect">
            <a:avLst/>
          </a:prstGeom>
          <a:noFill/>
        </p:spPr>
        <p:txBody>
          <a:bodyPr wrap="square" rtlCol="0">
            <a:spAutoFit/>
          </a:bodyPr>
          <a:lstStyle/>
          <a:p>
            <a:r>
              <a:rPr lang="en-US" dirty="0"/>
              <a:t>Triangles</a:t>
            </a:r>
          </a:p>
        </p:txBody>
      </p:sp>
      <p:cxnSp>
        <p:nvCxnSpPr>
          <p:cNvPr id="44" name="Conector recto de flecha 43"/>
          <p:cNvCxnSpPr>
            <a:stCxn id="4" idx="0"/>
          </p:cNvCxnSpPr>
          <p:nvPr/>
        </p:nvCxnSpPr>
        <p:spPr>
          <a:xfrm flipH="1" flipV="1">
            <a:off x="10253133" y="3284578"/>
            <a:ext cx="349752" cy="6092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CuadroTexto 46"/>
          <p:cNvSpPr txBox="1"/>
          <p:nvPr/>
        </p:nvSpPr>
        <p:spPr>
          <a:xfrm>
            <a:off x="8597736" y="1027242"/>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744033" y="1396574"/>
            <a:ext cx="457035" cy="7523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3130831" y="4722648"/>
            <a:ext cx="3733800" cy="830997"/>
          </a:xfrm>
          <a:prstGeom prst="rect">
            <a:avLst/>
          </a:prstGeom>
          <a:noFill/>
        </p:spPr>
        <p:txBody>
          <a:bodyPr wrap="square" rtlCol="0">
            <a:spAutoFit/>
          </a:bodyPr>
          <a:lstStyle/>
          <a:p>
            <a:pPr algn="ctr"/>
            <a:r>
              <a:rPr lang="en-US" sz="2400" dirty="0"/>
              <a:t>First, locate the center of the cluster </a:t>
            </a:r>
          </a:p>
        </p:txBody>
      </p:sp>
      <p:sp>
        <p:nvSpPr>
          <p:cNvPr id="6" name="Flecha: a la derecha 5"/>
          <p:cNvSpPr/>
          <p:nvPr/>
        </p:nvSpPr>
        <p:spPr bwMode="auto">
          <a:xfrm rot="18911276">
            <a:off x="6849972" y="3794919"/>
            <a:ext cx="2288317"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19" name="Signo de multiplicación 18"/>
          <p:cNvSpPr/>
          <p:nvPr/>
        </p:nvSpPr>
        <p:spPr>
          <a:xfrm>
            <a:off x="8788683" y="300446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54865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7555653"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8660553"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9725300"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10602885"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CuadroTexto 46"/>
          <p:cNvSpPr txBox="1"/>
          <p:nvPr/>
        </p:nvSpPr>
        <p:spPr>
          <a:xfrm>
            <a:off x="8597736" y="1027242"/>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744033" y="1396574"/>
            <a:ext cx="457035" cy="7523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817825" y="3091114"/>
            <a:ext cx="4015036" cy="1200329"/>
          </a:xfrm>
          <a:prstGeom prst="rect">
            <a:avLst/>
          </a:prstGeom>
          <a:noFill/>
        </p:spPr>
        <p:txBody>
          <a:bodyPr wrap="square" rtlCol="0">
            <a:spAutoFit/>
          </a:bodyPr>
          <a:lstStyle/>
          <a:p>
            <a:pPr algn="ctr"/>
            <a:r>
              <a:rPr lang="en-US" sz="2400" dirty="0"/>
              <a:t>Then, negatively accumulate normal starting at cluster center</a:t>
            </a:r>
          </a:p>
        </p:txBody>
      </p:sp>
      <p:sp>
        <p:nvSpPr>
          <p:cNvPr id="6" name="Flecha: a la derecha 5"/>
          <p:cNvSpPr/>
          <p:nvPr/>
        </p:nvSpPr>
        <p:spPr bwMode="auto">
          <a:xfrm rot="21161479">
            <a:off x="4647386" y="3093679"/>
            <a:ext cx="2288317"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19" name="Signo de multiplicación 18"/>
          <p:cNvSpPr/>
          <p:nvPr/>
        </p:nvSpPr>
        <p:spPr>
          <a:xfrm>
            <a:off x="8788683" y="300446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Conector recto de flecha 17"/>
          <p:cNvCxnSpPr/>
          <p:nvPr/>
        </p:nvCxnSpPr>
        <p:spPr>
          <a:xfrm>
            <a:off x="8963647" y="3182501"/>
            <a:ext cx="210020" cy="499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p:cNvCxnSpPr>
            <a:stCxn id="19" idx="2"/>
          </p:cNvCxnSpPr>
          <p:nvPr/>
        </p:nvCxnSpPr>
        <p:spPr>
          <a:xfrm flipH="1" flipV="1">
            <a:off x="7565950" y="2411116"/>
            <a:ext cx="1477234" cy="84193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Conector recto de flecha 23"/>
          <p:cNvCxnSpPr/>
          <p:nvPr/>
        </p:nvCxnSpPr>
        <p:spPr>
          <a:xfrm flipH="1" flipV="1">
            <a:off x="7760073" y="2908879"/>
            <a:ext cx="1380143" cy="77303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84837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7555653"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8660553"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9725300"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10602885"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CuadroTexto 46"/>
          <p:cNvSpPr txBox="1"/>
          <p:nvPr/>
        </p:nvSpPr>
        <p:spPr>
          <a:xfrm>
            <a:off x="8597736" y="1027242"/>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744033" y="1396574"/>
            <a:ext cx="457035" cy="7523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817825" y="3091114"/>
            <a:ext cx="3719124" cy="1200329"/>
          </a:xfrm>
          <a:prstGeom prst="rect">
            <a:avLst/>
          </a:prstGeom>
          <a:noFill/>
        </p:spPr>
        <p:txBody>
          <a:bodyPr wrap="square" rtlCol="0">
            <a:spAutoFit/>
          </a:bodyPr>
          <a:lstStyle/>
          <a:p>
            <a:pPr algn="ctr"/>
            <a:r>
              <a:rPr lang="en-US" sz="2400" dirty="0"/>
              <a:t>Negatively accumulate second normal after the first one</a:t>
            </a:r>
          </a:p>
        </p:txBody>
      </p:sp>
      <p:sp>
        <p:nvSpPr>
          <p:cNvPr id="6" name="Flecha: a la derecha 5"/>
          <p:cNvSpPr/>
          <p:nvPr/>
        </p:nvSpPr>
        <p:spPr bwMode="auto">
          <a:xfrm rot="21161479">
            <a:off x="4647386" y="3093679"/>
            <a:ext cx="2288317"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19" name="Signo de multiplicación 18"/>
          <p:cNvSpPr/>
          <p:nvPr/>
        </p:nvSpPr>
        <p:spPr>
          <a:xfrm>
            <a:off x="8788683" y="300446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Conector recto de flecha 17"/>
          <p:cNvCxnSpPr/>
          <p:nvPr/>
        </p:nvCxnSpPr>
        <p:spPr>
          <a:xfrm>
            <a:off x="8963647" y="3182501"/>
            <a:ext cx="210020" cy="499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p:cNvCxnSpPr/>
          <p:nvPr/>
        </p:nvCxnSpPr>
        <p:spPr>
          <a:xfrm flipH="1" flipV="1">
            <a:off x="8671660" y="2033454"/>
            <a:ext cx="508620" cy="15717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Conector recto de flecha 23"/>
          <p:cNvCxnSpPr/>
          <p:nvPr/>
        </p:nvCxnSpPr>
        <p:spPr>
          <a:xfrm flipH="1" flipV="1">
            <a:off x="8744033" y="2661418"/>
            <a:ext cx="499685" cy="157037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Conector recto de flecha 25"/>
          <p:cNvCxnSpPr/>
          <p:nvPr/>
        </p:nvCxnSpPr>
        <p:spPr>
          <a:xfrm>
            <a:off x="9200399" y="3692828"/>
            <a:ext cx="86638" cy="5389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8226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7555653"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8660553"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9725300"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10602885"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CuadroTexto 46"/>
          <p:cNvSpPr txBox="1"/>
          <p:nvPr/>
        </p:nvSpPr>
        <p:spPr>
          <a:xfrm>
            <a:off x="8597736" y="1027242"/>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744033" y="1396574"/>
            <a:ext cx="457035" cy="7523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3532217" y="4249196"/>
            <a:ext cx="2374108" cy="830997"/>
          </a:xfrm>
          <a:prstGeom prst="rect">
            <a:avLst/>
          </a:prstGeom>
          <a:noFill/>
        </p:spPr>
        <p:txBody>
          <a:bodyPr wrap="square" rtlCol="0">
            <a:spAutoFit/>
          </a:bodyPr>
          <a:lstStyle/>
          <a:p>
            <a:pPr algn="ctr"/>
            <a:r>
              <a:rPr lang="en-US" sz="2400" dirty="0"/>
              <a:t>Accumulate next one</a:t>
            </a:r>
          </a:p>
        </p:txBody>
      </p:sp>
      <p:sp>
        <p:nvSpPr>
          <p:cNvPr id="6" name="Flecha: a la derecha 5"/>
          <p:cNvSpPr/>
          <p:nvPr/>
        </p:nvSpPr>
        <p:spPr bwMode="auto">
          <a:xfrm rot="21161479">
            <a:off x="6029581" y="3965746"/>
            <a:ext cx="2288317"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19" name="Signo de multiplicación 18"/>
          <p:cNvSpPr/>
          <p:nvPr/>
        </p:nvSpPr>
        <p:spPr>
          <a:xfrm>
            <a:off x="8788683" y="300446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Conector recto de flecha 17"/>
          <p:cNvCxnSpPr/>
          <p:nvPr/>
        </p:nvCxnSpPr>
        <p:spPr>
          <a:xfrm>
            <a:off x="8963647" y="3182501"/>
            <a:ext cx="210020" cy="499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p:cNvCxnSpPr/>
          <p:nvPr/>
        </p:nvCxnSpPr>
        <p:spPr>
          <a:xfrm flipV="1">
            <a:off x="9318503" y="2387900"/>
            <a:ext cx="763606" cy="18438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Conector recto de flecha 23"/>
          <p:cNvCxnSpPr/>
          <p:nvPr/>
        </p:nvCxnSpPr>
        <p:spPr>
          <a:xfrm flipV="1">
            <a:off x="8956156" y="2870382"/>
            <a:ext cx="728901" cy="172701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Conector recto de flecha 25"/>
          <p:cNvCxnSpPr/>
          <p:nvPr/>
        </p:nvCxnSpPr>
        <p:spPr>
          <a:xfrm>
            <a:off x="9200399" y="3692828"/>
            <a:ext cx="86638" cy="5389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p:cNvCxnSpPr/>
          <p:nvPr/>
        </p:nvCxnSpPr>
        <p:spPr>
          <a:xfrm flipH="1">
            <a:off x="8944940" y="4249196"/>
            <a:ext cx="335766" cy="414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74442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Conector recto de flecha 26"/>
          <p:cNvCxnSpPr/>
          <p:nvPr/>
        </p:nvCxnSpPr>
        <p:spPr>
          <a:xfrm flipH="1" flipV="1">
            <a:off x="7555653" y="2378715"/>
            <a:ext cx="213020" cy="491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ector recto de flecha 32"/>
          <p:cNvCxnSpPr/>
          <p:nvPr/>
        </p:nvCxnSpPr>
        <p:spPr>
          <a:xfrm flipH="1" flipV="1">
            <a:off x="8660553" y="2052918"/>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p:cNvCxnSpPr/>
          <p:nvPr/>
        </p:nvCxnSpPr>
        <p:spPr>
          <a:xfrm flipV="1">
            <a:off x="9725300" y="2378715"/>
            <a:ext cx="346201" cy="4441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p:cNvCxnSpPr/>
          <p:nvPr/>
        </p:nvCxnSpPr>
        <p:spPr>
          <a:xfrm flipV="1">
            <a:off x="10602885" y="2741984"/>
            <a:ext cx="153696" cy="52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CuadroTexto 46"/>
          <p:cNvSpPr txBox="1"/>
          <p:nvPr/>
        </p:nvSpPr>
        <p:spPr>
          <a:xfrm>
            <a:off x="8597736" y="1027242"/>
            <a:ext cx="1206664" cy="369332"/>
          </a:xfrm>
          <a:prstGeom prst="rect">
            <a:avLst/>
          </a:prstGeom>
          <a:noFill/>
        </p:spPr>
        <p:txBody>
          <a:bodyPr wrap="square" rtlCol="0">
            <a:spAutoFit/>
          </a:bodyPr>
          <a:lstStyle/>
          <a:p>
            <a:r>
              <a:rPr lang="en-US" dirty="0" err="1"/>
              <a:t>Normals</a:t>
            </a:r>
            <a:endParaRPr lang="en-US" dirty="0"/>
          </a:p>
        </p:txBody>
      </p:sp>
      <p:cxnSp>
        <p:nvCxnSpPr>
          <p:cNvPr id="48" name="Conector recto de flecha 47"/>
          <p:cNvCxnSpPr>
            <a:endCxn id="47" idx="2"/>
          </p:cNvCxnSpPr>
          <p:nvPr/>
        </p:nvCxnSpPr>
        <p:spPr>
          <a:xfrm flipV="1">
            <a:off x="8744033" y="1396574"/>
            <a:ext cx="457035" cy="75239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2281355" y="3464366"/>
            <a:ext cx="3625593" cy="1938992"/>
          </a:xfrm>
          <a:prstGeom prst="rect">
            <a:avLst/>
          </a:prstGeom>
          <a:noFill/>
        </p:spPr>
        <p:txBody>
          <a:bodyPr wrap="square" rtlCol="0">
            <a:spAutoFit/>
          </a:bodyPr>
          <a:lstStyle/>
          <a:p>
            <a:pPr algn="ctr"/>
            <a:r>
              <a:rPr lang="en-US" sz="2400" dirty="0"/>
              <a:t>After accumulating the last one we have the starting point of the exclusion volume</a:t>
            </a:r>
            <a:br>
              <a:rPr lang="en-US" sz="2400" dirty="0"/>
            </a:br>
            <a:r>
              <a:rPr lang="en-US" sz="2400" dirty="0"/>
              <a:t>and the direction</a:t>
            </a:r>
          </a:p>
        </p:txBody>
      </p:sp>
      <p:sp>
        <p:nvSpPr>
          <p:cNvPr id="6" name="Flecha: a la derecha 5"/>
          <p:cNvSpPr/>
          <p:nvPr/>
        </p:nvSpPr>
        <p:spPr bwMode="auto">
          <a:xfrm rot="378073">
            <a:off x="6173216" y="4615361"/>
            <a:ext cx="2278857"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19" name="Signo de multiplicación 18"/>
          <p:cNvSpPr/>
          <p:nvPr/>
        </p:nvSpPr>
        <p:spPr>
          <a:xfrm>
            <a:off x="8788683" y="300446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Conector recto de flecha 17"/>
          <p:cNvCxnSpPr/>
          <p:nvPr/>
        </p:nvCxnSpPr>
        <p:spPr>
          <a:xfrm>
            <a:off x="8963647" y="3182501"/>
            <a:ext cx="210020" cy="499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p:cNvCxnSpPr/>
          <p:nvPr/>
        </p:nvCxnSpPr>
        <p:spPr>
          <a:xfrm flipV="1">
            <a:off x="8990874" y="2741985"/>
            <a:ext cx="1749320" cy="192203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Conector recto de flecha 23"/>
          <p:cNvCxnSpPr/>
          <p:nvPr/>
        </p:nvCxnSpPr>
        <p:spPr>
          <a:xfrm flipV="1">
            <a:off x="8812982" y="3269172"/>
            <a:ext cx="1776289" cy="190364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Conector recto de flecha 25"/>
          <p:cNvCxnSpPr/>
          <p:nvPr/>
        </p:nvCxnSpPr>
        <p:spPr>
          <a:xfrm>
            <a:off x="9200399" y="3692828"/>
            <a:ext cx="86638" cy="5389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p:cNvCxnSpPr/>
          <p:nvPr/>
        </p:nvCxnSpPr>
        <p:spPr>
          <a:xfrm flipH="1">
            <a:off x="8944940" y="4249196"/>
            <a:ext cx="335766" cy="414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ector recto de flecha 28"/>
          <p:cNvCxnSpPr/>
          <p:nvPr/>
        </p:nvCxnSpPr>
        <p:spPr>
          <a:xfrm flipH="1">
            <a:off x="8788683" y="4664017"/>
            <a:ext cx="147704" cy="5087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Signo de multiplicación 29"/>
          <p:cNvSpPr/>
          <p:nvPr/>
        </p:nvSpPr>
        <p:spPr>
          <a:xfrm>
            <a:off x="8621209" y="502663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74661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írculo parcial 54"/>
          <p:cNvSpPr/>
          <p:nvPr/>
        </p:nvSpPr>
        <p:spPr bwMode="auto">
          <a:xfrm rot="13677219">
            <a:off x="8185783" y="4536932"/>
            <a:ext cx="1250813" cy="1417898"/>
          </a:xfrm>
          <a:prstGeom prst="pie">
            <a:avLst>
              <a:gd name="adj1" fmla="val 10296033"/>
              <a:gd name="adj2" fmla="val 1746790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Verdana" pitchFamily="45" charset="0"/>
            </a:endParaRPr>
          </a:p>
        </p:txBody>
      </p:sp>
      <p:sp>
        <p:nvSpPr>
          <p:cNvPr id="52" name="Círculo parcial 51"/>
          <p:cNvSpPr/>
          <p:nvPr/>
        </p:nvSpPr>
        <p:spPr bwMode="auto">
          <a:xfrm rot="13677219">
            <a:off x="8505829" y="1742236"/>
            <a:ext cx="1250813" cy="1417898"/>
          </a:xfrm>
          <a:prstGeom prst="pie">
            <a:avLst>
              <a:gd name="adj1" fmla="val 10454752"/>
              <a:gd name="adj2" fmla="val 1746790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Verdana" pitchFamily="45" charset="0"/>
            </a:endParaRPr>
          </a:p>
        </p:txBody>
      </p:sp>
      <p:sp>
        <p:nvSpPr>
          <p:cNvPr id="2" name="Título 1"/>
          <p:cNvSpPr>
            <a:spLocks noGrp="1"/>
          </p:cNvSpPr>
          <p:nvPr>
            <p:ph type="title"/>
          </p:nvPr>
        </p:nvSpPr>
        <p:spPr/>
        <p:txBody>
          <a:bodyPr/>
          <a:lstStyle/>
          <a:p>
            <a:r>
              <a:rPr lang="en-US" dirty="0"/>
              <a:t>Exclusion volume</a:t>
            </a:r>
          </a:p>
        </p:txBody>
      </p:sp>
      <p:cxnSp>
        <p:nvCxnSpPr>
          <p:cNvPr id="20" name="Conector recto 19"/>
          <p:cNvCxnSpPr/>
          <p:nvPr/>
        </p:nvCxnSpPr>
        <p:spPr>
          <a:xfrm flipV="1">
            <a:off x="7333584" y="2741984"/>
            <a:ext cx="979715" cy="413657"/>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p:cNvCxnSpPr/>
          <p:nvPr/>
        </p:nvCxnSpPr>
        <p:spPr>
          <a:xfrm flipV="1">
            <a:off x="8309443" y="2644012"/>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Conector recto 22"/>
          <p:cNvCxnSpPr/>
          <p:nvPr/>
        </p:nvCxnSpPr>
        <p:spPr>
          <a:xfrm>
            <a:off x="9390984" y="2644013"/>
            <a:ext cx="609600" cy="511628"/>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Conector recto 24"/>
          <p:cNvCxnSpPr/>
          <p:nvPr/>
        </p:nvCxnSpPr>
        <p:spPr>
          <a:xfrm>
            <a:off x="10000584" y="3155641"/>
            <a:ext cx="979715" cy="304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8" name="Conector recto de flecha 47"/>
          <p:cNvCxnSpPr/>
          <p:nvPr/>
        </p:nvCxnSpPr>
        <p:spPr>
          <a:xfrm flipH="1" flipV="1">
            <a:off x="7547100" y="1078747"/>
            <a:ext cx="4629835" cy="400864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CuadroTexto 56"/>
          <p:cNvSpPr txBox="1"/>
          <p:nvPr/>
        </p:nvSpPr>
        <p:spPr>
          <a:xfrm>
            <a:off x="726948" y="5398158"/>
            <a:ext cx="3625593" cy="830997"/>
          </a:xfrm>
          <a:prstGeom prst="rect">
            <a:avLst/>
          </a:prstGeom>
          <a:noFill/>
        </p:spPr>
        <p:txBody>
          <a:bodyPr wrap="square" rtlCol="0">
            <a:spAutoFit/>
          </a:bodyPr>
          <a:lstStyle/>
          <a:p>
            <a:pPr algn="ctr"/>
            <a:r>
              <a:rPr lang="en-US" sz="2400" dirty="0"/>
              <a:t>This is the calculated exclusion volume</a:t>
            </a:r>
          </a:p>
        </p:txBody>
      </p:sp>
      <p:sp>
        <p:nvSpPr>
          <p:cNvPr id="30" name="Signo de multiplicación 29"/>
          <p:cNvSpPr/>
          <p:nvPr/>
        </p:nvSpPr>
        <p:spPr>
          <a:xfrm>
            <a:off x="8621209" y="5026639"/>
            <a:ext cx="334947" cy="327161"/>
          </a:xfrm>
          <a:prstGeom prst="mathMultiply">
            <a:avLst>
              <a:gd name="adj1" fmla="val 13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riángulo isósceles 30"/>
          <p:cNvSpPr/>
          <p:nvPr/>
        </p:nvSpPr>
        <p:spPr>
          <a:xfrm>
            <a:off x="5462694" y="5228257"/>
            <a:ext cx="4972002" cy="1381905"/>
          </a:xfrm>
          <a:prstGeom prst="triangle">
            <a:avLst>
              <a:gd name="adj" fmla="val 6734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2" name="Rectángulo 31"/>
          <p:cNvSpPr/>
          <p:nvPr/>
        </p:nvSpPr>
        <p:spPr>
          <a:xfrm>
            <a:off x="7323514" y="5880770"/>
            <a:ext cx="2476601" cy="738664"/>
          </a:xfrm>
          <a:prstGeom prst="rect">
            <a:avLst/>
          </a:prstGeom>
        </p:spPr>
        <p:txBody>
          <a:bodyPr wrap="square">
            <a:spAutoFit/>
          </a:bodyPr>
          <a:lstStyle/>
          <a:p>
            <a:r>
              <a:rPr lang="en-US" sz="1400" dirty="0"/>
              <a:t>If the eye is in this area then </a:t>
            </a:r>
            <a:r>
              <a:rPr lang="en-US" sz="1400" dirty="0">
                <a:sym typeface="Wingdings" panose="05000000000000000000" pitchFamily="2" charset="2"/>
              </a:rPr>
              <a:t>the eye can NOT see any triangle</a:t>
            </a:r>
            <a:endParaRPr lang="en-US" sz="1400" dirty="0"/>
          </a:p>
        </p:txBody>
      </p:sp>
      <p:sp>
        <p:nvSpPr>
          <p:cNvPr id="6" name="Flecha: a la derecha 5"/>
          <p:cNvSpPr/>
          <p:nvPr/>
        </p:nvSpPr>
        <p:spPr bwMode="auto">
          <a:xfrm rot="237063">
            <a:off x="4217826" y="5666242"/>
            <a:ext cx="2846942" cy="7674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cxnSp>
        <p:nvCxnSpPr>
          <p:cNvPr id="34" name="Conector recto de flecha 33"/>
          <p:cNvCxnSpPr/>
          <p:nvPr/>
        </p:nvCxnSpPr>
        <p:spPr>
          <a:xfrm flipH="1">
            <a:off x="5511670" y="1206414"/>
            <a:ext cx="6516458" cy="27558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CuadroTexto 37"/>
          <p:cNvSpPr txBox="1"/>
          <p:nvPr/>
        </p:nvSpPr>
        <p:spPr>
          <a:xfrm>
            <a:off x="1798173" y="2600041"/>
            <a:ext cx="3238113" cy="923330"/>
          </a:xfrm>
          <a:prstGeom prst="rect">
            <a:avLst/>
          </a:prstGeom>
          <a:noFill/>
        </p:spPr>
        <p:txBody>
          <a:bodyPr wrap="square" rtlCol="0">
            <a:spAutoFit/>
          </a:bodyPr>
          <a:lstStyle/>
          <a:p>
            <a:pPr algn="ctr"/>
            <a:r>
              <a:rPr lang="en-US" dirty="0"/>
              <a:t>Most restrictive triangle </a:t>
            </a:r>
          </a:p>
          <a:p>
            <a:pPr algn="ctr"/>
            <a:r>
              <a:rPr lang="en-US" dirty="0"/>
              <a:t>planes used to calculate cone open angle</a:t>
            </a:r>
          </a:p>
        </p:txBody>
      </p:sp>
      <p:sp>
        <p:nvSpPr>
          <p:cNvPr id="43" name="Flecha: a la derecha 42"/>
          <p:cNvSpPr/>
          <p:nvPr/>
        </p:nvSpPr>
        <p:spPr bwMode="auto">
          <a:xfrm rot="1222306">
            <a:off x="4954974" y="3151674"/>
            <a:ext cx="1480988" cy="18948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44" name="Flecha: a la derecha 43"/>
          <p:cNvSpPr/>
          <p:nvPr/>
        </p:nvSpPr>
        <p:spPr bwMode="auto">
          <a:xfrm rot="20319537">
            <a:off x="4978183" y="2207616"/>
            <a:ext cx="3322607" cy="20052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dirty="0">
              <a:ln>
                <a:noFill/>
              </a:ln>
              <a:effectLst/>
              <a:latin typeface="Verdana" pitchFamily="45" charset="0"/>
            </a:endParaRPr>
          </a:p>
        </p:txBody>
      </p:sp>
      <p:cxnSp>
        <p:nvCxnSpPr>
          <p:cNvPr id="45" name="Conector recto de flecha 44"/>
          <p:cNvCxnSpPr/>
          <p:nvPr/>
        </p:nvCxnSpPr>
        <p:spPr>
          <a:xfrm flipH="1">
            <a:off x="2272224" y="5226339"/>
            <a:ext cx="6516458" cy="27558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ector recto de flecha 45"/>
          <p:cNvCxnSpPr/>
          <p:nvPr/>
        </p:nvCxnSpPr>
        <p:spPr>
          <a:xfrm flipH="1" flipV="1">
            <a:off x="8806975" y="5215056"/>
            <a:ext cx="4629835" cy="400864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lecha: arriba y abajo 62"/>
          <p:cNvSpPr/>
          <p:nvPr/>
        </p:nvSpPr>
        <p:spPr bwMode="auto">
          <a:xfrm rot="478872">
            <a:off x="8409853" y="2885509"/>
            <a:ext cx="510026" cy="2736203"/>
          </a:xfrm>
          <a:prstGeom prst="upDownArrow">
            <a:avLst>
              <a:gd name="adj1" fmla="val 29709"/>
              <a:gd name="adj2" fmla="val 5225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effectLst/>
              <a:latin typeface="Verdana" pitchFamily="45" charset="0"/>
            </a:endParaRPr>
          </a:p>
        </p:txBody>
      </p:sp>
      <p:sp>
        <p:nvSpPr>
          <p:cNvPr id="64" name="CuadroTexto 63"/>
          <p:cNvSpPr txBox="1"/>
          <p:nvPr/>
        </p:nvSpPr>
        <p:spPr>
          <a:xfrm>
            <a:off x="7771927" y="4014543"/>
            <a:ext cx="3238113" cy="369332"/>
          </a:xfrm>
          <a:prstGeom prst="rect">
            <a:avLst/>
          </a:prstGeom>
          <a:noFill/>
        </p:spPr>
        <p:txBody>
          <a:bodyPr wrap="square" rtlCol="0">
            <a:spAutoFit/>
          </a:bodyPr>
          <a:lstStyle/>
          <a:p>
            <a:pPr algn="ctr"/>
            <a:r>
              <a:rPr lang="en-US" dirty="0"/>
              <a:t>Cone angle</a:t>
            </a:r>
          </a:p>
        </p:txBody>
      </p:sp>
    </p:spTree>
    <p:extLst>
      <p:ext uri="{BB962C8B-B14F-4D97-AF65-F5344CB8AC3E}">
        <p14:creationId xmlns:p14="http://schemas.microsoft.com/office/powerpoint/2010/main" val="2305053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Cluster Culling</a:t>
            </a:r>
          </a:p>
        </p:txBody>
      </p:sp>
      <p:sp>
        <p:nvSpPr>
          <p:cNvPr id="3" name="Marcador de contenido 2"/>
          <p:cNvSpPr>
            <a:spLocks noGrp="1"/>
          </p:cNvSpPr>
          <p:nvPr>
            <p:ph idx="1"/>
          </p:nvPr>
        </p:nvSpPr>
        <p:spPr>
          <a:xfrm>
            <a:off x="1103312" y="2052918"/>
            <a:ext cx="6876122" cy="4195481"/>
          </a:xfrm>
        </p:spPr>
        <p:txBody>
          <a:bodyPr/>
          <a:lstStyle/>
          <a:p>
            <a:r>
              <a:rPr lang="en-US" sz="2400" dirty="0">
                <a:sym typeface="Wingdings" panose="05000000000000000000" pitchFamily="2" charset="2"/>
              </a:rPr>
              <a:t>Effectivity depends on the orientation of the faces in the cluster</a:t>
            </a:r>
          </a:p>
          <a:p>
            <a:pPr lvl="1"/>
            <a:r>
              <a:rPr lang="en-US" sz="1867" dirty="0"/>
              <a:t>The more similar the orientations, the bigger the exclusion / culling volume</a:t>
            </a:r>
          </a:p>
          <a:p>
            <a:r>
              <a:rPr lang="en-US" sz="2333" dirty="0">
                <a:sym typeface="Wingdings" panose="05000000000000000000" pitchFamily="2" charset="2"/>
              </a:rPr>
              <a:t>Depending on the triangles the exclusion volume can not be calculated</a:t>
            </a:r>
          </a:p>
          <a:p>
            <a:pPr lvl="1"/>
            <a:r>
              <a:rPr lang="en-US" sz="1800" dirty="0">
                <a:sym typeface="Wingdings" panose="05000000000000000000" pitchFamily="2" charset="2"/>
              </a:rPr>
              <a:t>Invalid cluster for cluster culling  just pass it!</a:t>
            </a:r>
            <a:endParaRPr lang="en-US" sz="1800" dirty="0"/>
          </a:p>
          <a:p>
            <a:endParaRPr lang="en-US" dirty="0"/>
          </a:p>
          <a:p>
            <a:endParaRPr lang="en-US" dirty="0"/>
          </a:p>
        </p:txBody>
      </p:sp>
      <p:cxnSp>
        <p:nvCxnSpPr>
          <p:cNvPr id="5" name="Conector recto 4"/>
          <p:cNvCxnSpPr/>
          <p:nvPr/>
        </p:nvCxnSpPr>
        <p:spPr>
          <a:xfrm flipV="1">
            <a:off x="9227672" y="3262538"/>
            <a:ext cx="227574" cy="973931"/>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Conector recto 5"/>
          <p:cNvCxnSpPr/>
          <p:nvPr/>
        </p:nvCxnSpPr>
        <p:spPr>
          <a:xfrm flipV="1">
            <a:off x="9451390" y="3164565"/>
            <a:ext cx="1081541" cy="97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Conector recto 6"/>
          <p:cNvCxnSpPr/>
          <p:nvPr/>
        </p:nvCxnSpPr>
        <p:spPr>
          <a:xfrm>
            <a:off x="10532931" y="3164566"/>
            <a:ext cx="641409" cy="1071903"/>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Conector recto 7"/>
          <p:cNvCxnSpPr/>
          <p:nvPr/>
        </p:nvCxnSpPr>
        <p:spPr>
          <a:xfrm flipH="1">
            <a:off x="9227672" y="4236469"/>
            <a:ext cx="191485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Conector recto de flecha 8"/>
          <p:cNvCxnSpPr/>
          <p:nvPr/>
        </p:nvCxnSpPr>
        <p:spPr>
          <a:xfrm flipH="1" flipV="1">
            <a:off x="8809461" y="3595185"/>
            <a:ext cx="484953" cy="1405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Conector recto de flecha 9"/>
          <p:cNvCxnSpPr/>
          <p:nvPr/>
        </p:nvCxnSpPr>
        <p:spPr>
          <a:xfrm flipH="1" flipV="1">
            <a:off x="9802500" y="2573471"/>
            <a:ext cx="83480" cy="571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ector recto de flecha 10"/>
          <p:cNvCxnSpPr/>
          <p:nvPr/>
        </p:nvCxnSpPr>
        <p:spPr>
          <a:xfrm flipV="1">
            <a:off x="10853635" y="3336699"/>
            <a:ext cx="507145" cy="314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p:cNvCxnSpPr/>
          <p:nvPr/>
        </p:nvCxnSpPr>
        <p:spPr>
          <a:xfrm>
            <a:off x="10170471" y="4280359"/>
            <a:ext cx="14630" cy="5416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CuadroTexto 30"/>
          <p:cNvSpPr txBox="1"/>
          <p:nvPr/>
        </p:nvSpPr>
        <p:spPr>
          <a:xfrm>
            <a:off x="7977869" y="5611800"/>
            <a:ext cx="3649262" cy="646331"/>
          </a:xfrm>
          <a:prstGeom prst="rect">
            <a:avLst/>
          </a:prstGeom>
          <a:noFill/>
        </p:spPr>
        <p:txBody>
          <a:bodyPr wrap="square" rtlCol="0">
            <a:spAutoFit/>
          </a:bodyPr>
          <a:lstStyle/>
          <a:p>
            <a:r>
              <a:rPr lang="en-US" dirty="0"/>
              <a:t>Invalid cluster </a:t>
            </a:r>
            <a:r>
              <a:rPr lang="en-US" dirty="0">
                <a:sym typeface="Wingdings" panose="05000000000000000000" pitchFamily="2" charset="2"/>
              </a:rPr>
              <a:t> cluster culling not possible</a:t>
            </a:r>
            <a:endParaRPr lang="en-US" dirty="0"/>
          </a:p>
        </p:txBody>
      </p:sp>
      <p:sp>
        <p:nvSpPr>
          <p:cNvPr id="32" name="Flecha: a la derecha 31"/>
          <p:cNvSpPr/>
          <p:nvPr/>
        </p:nvSpPr>
        <p:spPr>
          <a:xfrm rot="16543079">
            <a:off x="9384244" y="4925839"/>
            <a:ext cx="839802" cy="232230"/>
          </a:xfrm>
          <a:prstGeom prst="rightArrow">
            <a:avLst>
              <a:gd name="adj1" fmla="val 23874"/>
              <a:gd name="adj2" fmla="val 52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2164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The</a:t>
            </a:r>
            <a:r>
              <a:rPr lang="es-ES" dirty="0"/>
              <a:t> </a:t>
            </a:r>
            <a:r>
              <a:rPr lang="es-ES" dirty="0" err="1"/>
              <a:t>Visibility</a:t>
            </a:r>
            <a:r>
              <a:rPr lang="es-ES" dirty="0"/>
              <a:t> Buffer</a:t>
            </a:r>
            <a:endParaRPr lang="en-US" dirty="0"/>
          </a:p>
        </p:txBody>
      </p:sp>
      <p:sp>
        <p:nvSpPr>
          <p:cNvPr id="3" name="Marcador de texto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5110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Cluster Culling</a:t>
            </a:r>
          </a:p>
        </p:txBody>
      </p:sp>
      <p:sp>
        <p:nvSpPr>
          <p:cNvPr id="3" name="Marcador de contenido 2"/>
          <p:cNvSpPr>
            <a:spLocks noGrp="1"/>
          </p:cNvSpPr>
          <p:nvPr>
            <p:ph idx="1"/>
          </p:nvPr>
        </p:nvSpPr>
        <p:spPr/>
        <p:txBody>
          <a:bodyPr>
            <a:normAutofit/>
          </a:bodyPr>
          <a:lstStyle/>
          <a:p>
            <a:r>
              <a:rPr lang="en-US" dirty="0"/>
              <a:t>Code can be found in </a:t>
            </a:r>
            <a:r>
              <a:rPr lang="en-US" dirty="0" err="1"/>
              <a:t>TriangleFiltering.h</a:t>
            </a:r>
            <a:r>
              <a:rPr lang="en-US" dirty="0"/>
              <a:t> </a:t>
            </a:r>
          </a:p>
          <a:p>
            <a:pPr lvl="1"/>
            <a:r>
              <a:rPr lang="en-US" dirty="0" err="1"/>
              <a:t>RegisterGeometryForTrianglefiltering</a:t>
            </a:r>
            <a:r>
              <a:rPr lang="en-US" dirty="0" smtClean="0"/>
              <a:t>() </a:t>
            </a:r>
            <a:r>
              <a:rPr lang="en-US" dirty="0"/>
              <a:t>// </a:t>
            </a:r>
            <a:r>
              <a:rPr lang="en-US" dirty="0" smtClean="0"/>
              <a:t>adds all buffers necessary for triangle filtering later and creates </a:t>
            </a:r>
            <a:r>
              <a:rPr lang="en-US" dirty="0"/>
              <a:t>triangle </a:t>
            </a:r>
            <a:r>
              <a:rPr lang="en-US" dirty="0" smtClean="0"/>
              <a:t>clusters</a:t>
            </a:r>
          </a:p>
          <a:p>
            <a:pPr lvl="1"/>
            <a:r>
              <a:rPr lang="en-US" dirty="0" err="1" smtClean="0"/>
              <a:t>TriangleClusterCulling</a:t>
            </a:r>
            <a:r>
              <a:rPr lang="en-US" dirty="0" smtClean="0"/>
              <a:t>() // actual triangle cluster culling</a:t>
            </a:r>
            <a:endParaRPr lang="en-US" dirty="0"/>
          </a:p>
        </p:txBody>
      </p:sp>
    </p:spTree>
    <p:extLst>
      <p:ext uri="{BB962C8B-B14F-4D97-AF65-F5344CB8AC3E}">
        <p14:creationId xmlns:p14="http://schemas.microsoft.com/office/powerpoint/2010/main" val="898579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p:txBody>
          <a:bodyPr>
            <a:normAutofit lnSpcReduction="10000"/>
          </a:bodyPr>
          <a:lstStyle/>
          <a:p>
            <a:r>
              <a:rPr lang="en-US" dirty="0"/>
              <a:t>Motivation:</a:t>
            </a:r>
          </a:p>
          <a:p>
            <a:pPr lvl="1"/>
            <a:r>
              <a:rPr lang="en-US" dirty="0"/>
              <a:t>Filter triangles before they go into the graphics pipeline</a:t>
            </a:r>
          </a:p>
          <a:p>
            <a:pPr lvl="1"/>
            <a:r>
              <a:rPr lang="en-US" dirty="0"/>
              <a:t>Use the unused compute units during graphics pipeline execution with </a:t>
            </a:r>
            <a:r>
              <a:rPr lang="en-US" dirty="0" err="1"/>
              <a:t>async</a:t>
            </a:r>
            <a:r>
              <a:rPr lang="en-US" dirty="0"/>
              <a:t> compute</a:t>
            </a:r>
          </a:p>
          <a:p>
            <a:r>
              <a:rPr lang="en-US" dirty="0"/>
              <a:t>Compute-based filter </a:t>
            </a:r>
            <a:r>
              <a:rPr lang="en-US" dirty="0">
                <a:sym typeface="Wingdings" panose="05000000000000000000" pitchFamily="2" charset="2"/>
              </a:rPr>
              <a:t> one triangle per thread</a:t>
            </a:r>
            <a:endParaRPr lang="en-US" dirty="0"/>
          </a:p>
          <a:p>
            <a:pPr lvl="1"/>
            <a:r>
              <a:rPr lang="en-US" dirty="0"/>
              <a:t>Degenerate triangle culling</a:t>
            </a:r>
          </a:p>
          <a:p>
            <a:pPr lvl="1"/>
            <a:r>
              <a:rPr lang="en-US" dirty="0"/>
              <a:t>Back-face culling</a:t>
            </a:r>
          </a:p>
          <a:p>
            <a:pPr lvl="1"/>
            <a:r>
              <a:rPr lang="en-US" dirty="0"/>
              <a:t>Frustum culling</a:t>
            </a:r>
          </a:p>
          <a:p>
            <a:pPr lvl="1"/>
            <a:r>
              <a:rPr lang="en-US" dirty="0"/>
              <a:t>Small primitives culling</a:t>
            </a:r>
          </a:p>
          <a:p>
            <a:pPr lvl="1"/>
            <a:r>
              <a:rPr lang="en-US" dirty="0"/>
              <a:t>Depth culling (requires coarse depth buffer)(not in this demo)</a:t>
            </a:r>
          </a:p>
          <a:p>
            <a:r>
              <a:rPr lang="en-US" dirty="0"/>
              <a:t>Triangle indices that pass these tests are appended to index buffer</a:t>
            </a:r>
          </a:p>
        </p:txBody>
      </p:sp>
    </p:spTree>
    <p:extLst>
      <p:ext uri="{BB962C8B-B14F-4D97-AF65-F5344CB8AC3E}">
        <p14:creationId xmlns:p14="http://schemas.microsoft.com/office/powerpoint/2010/main" val="3591442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p:txBody>
          <a:bodyPr/>
          <a:lstStyle/>
          <a:p>
            <a:r>
              <a:rPr lang="en-US" dirty="0"/>
              <a:t>Degenerate triangle culling</a:t>
            </a:r>
          </a:p>
          <a:p>
            <a:pPr lvl="1"/>
            <a:r>
              <a:rPr lang="en-US" dirty="0"/>
              <a:t>Allows to cull invisible zero-area triangles</a:t>
            </a:r>
          </a:p>
          <a:p>
            <a:pPr lvl="1"/>
            <a:r>
              <a:rPr lang="en-US" dirty="0"/>
              <a:t>Cost:</a:t>
            </a:r>
            <a:r>
              <a:rPr lang="en-US" dirty="0">
                <a:sym typeface="Wingdings" panose="05000000000000000000" pitchFamily="2" charset="2"/>
              </a:rPr>
              <a:t></a:t>
            </a:r>
            <a:r>
              <a:rPr lang="en-US" dirty="0"/>
              <a:t> quick test (discard if at least two triangle indices are equal)</a:t>
            </a:r>
          </a:p>
          <a:p>
            <a:pPr lvl="1"/>
            <a:r>
              <a:rPr lang="en-US" dirty="0"/>
              <a:t>Effectiveness:</a:t>
            </a:r>
            <a:r>
              <a:rPr lang="en-US" dirty="0">
                <a:sym typeface="Wingdings" panose="05000000000000000000" pitchFamily="2" charset="2"/>
              </a:rPr>
              <a:t></a:t>
            </a:r>
            <a:r>
              <a:rPr lang="en-US" dirty="0"/>
              <a:t> low</a:t>
            </a:r>
          </a:p>
          <a:p>
            <a:endParaRPr lang="en-US" dirty="0"/>
          </a:p>
        </p:txBody>
      </p:sp>
      <p:sp>
        <p:nvSpPr>
          <p:cNvPr id="5" name="CuadroTexto 4"/>
          <p:cNvSpPr txBox="1"/>
          <p:nvPr/>
        </p:nvSpPr>
        <p:spPr>
          <a:xfrm>
            <a:off x="1384613" y="3568218"/>
            <a:ext cx="5676595" cy="230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r>
              <a:rPr lang="en-US" sz="1600" dirty="0">
                <a:solidFill>
                  <a:schemeClr val="tx1"/>
                </a:solidFill>
                <a:latin typeface="Courier New" panose="02070309020205020404" pitchFamily="49" charset="0"/>
                <a:cs typeface="Courier New" panose="02070309020205020404" pitchFamily="49" charset="0"/>
              </a:rPr>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#if ENABLE_CULL_INDEX</a:t>
            </a:r>
          </a:p>
          <a:p>
            <a:r>
              <a:rPr lang="en-US" sz="1600" dirty="0">
                <a:solidFill>
                  <a:schemeClr val="tx1"/>
                </a:solidFill>
                <a:latin typeface="Courier New" panose="02070309020205020404" pitchFamily="49" charset="0"/>
                <a:cs typeface="Courier New" panose="02070309020205020404" pitchFamily="49" charset="0"/>
              </a:rPr>
              <a:t>    if (   indices[0] == indices[1]</a:t>
            </a:r>
          </a:p>
          <a:p>
            <a:r>
              <a:rPr lang="en-US" sz="1600" dirty="0">
                <a:solidFill>
                  <a:schemeClr val="tx1"/>
                </a:solidFill>
                <a:latin typeface="Courier New" panose="02070309020205020404" pitchFamily="49" charset="0"/>
                <a:cs typeface="Courier New" panose="02070309020205020404" pitchFamily="49" charset="0"/>
              </a:rPr>
              <a:t>        || indices[1] == indices[2]</a:t>
            </a:r>
          </a:p>
          <a:p>
            <a:r>
              <a:rPr lang="en-US" sz="1600" dirty="0">
                <a:solidFill>
                  <a:schemeClr val="tx1"/>
                </a:solidFill>
                <a:latin typeface="Courier New" panose="02070309020205020404" pitchFamily="49" charset="0"/>
                <a:cs typeface="Courier New" panose="02070309020205020404" pitchFamily="49" charset="0"/>
              </a:rPr>
              <a:t>        || indices[0] == indices[2])</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cull = true;</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endif</a:t>
            </a:r>
            <a:endParaRPr lang="en-US"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40936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2052918"/>
            <a:ext cx="9101392" cy="4195481"/>
          </a:xfrm>
        </p:spPr>
        <p:txBody>
          <a:bodyPr/>
          <a:lstStyle/>
          <a:p>
            <a:r>
              <a:rPr lang="en-US" sz="2800" dirty="0"/>
              <a:t>Back-face culling</a:t>
            </a:r>
          </a:p>
          <a:p>
            <a:pPr lvl="1"/>
            <a:r>
              <a:rPr lang="en-US" sz="2000" dirty="0"/>
              <a:t>Allows to cull triangles that face away from the viewer</a:t>
            </a:r>
          </a:p>
          <a:p>
            <a:pPr lvl="2"/>
            <a:r>
              <a:rPr lang="en-US" sz="1800" dirty="0"/>
              <a:t>If tessellation is used must take into account max patch height</a:t>
            </a:r>
          </a:p>
          <a:p>
            <a:pPr lvl="1"/>
            <a:r>
              <a:rPr lang="en-US" sz="2000" dirty="0"/>
              <a:t>Cost:</a:t>
            </a:r>
            <a:r>
              <a:rPr lang="en-US" sz="2000" dirty="0">
                <a:sym typeface="Wingdings" panose="05000000000000000000" pitchFamily="2" charset="2"/>
              </a:rPr>
              <a:t></a:t>
            </a:r>
            <a:r>
              <a:rPr lang="en-US" sz="2000" dirty="0"/>
              <a:t> calculate the determinant of a 3x3 matrix [</a:t>
            </a:r>
            <a:r>
              <a:rPr lang="en-US" sz="2000" dirty="0" err="1"/>
              <a:t>Olano</a:t>
            </a:r>
            <a:r>
              <a:rPr lang="en-US" sz="2000" dirty="0"/>
              <a:t>] (homogeneous 2D coordinates</a:t>
            </a:r>
            <a:r>
              <a:rPr lang="en-US" sz="2000" dirty="0" smtClean="0"/>
              <a:t>) </a:t>
            </a:r>
            <a:br>
              <a:rPr lang="en-US" sz="2000" dirty="0" smtClean="0"/>
            </a:br>
            <a:r>
              <a:rPr lang="en-US" sz="2000" dirty="0" smtClean="0"/>
              <a:t>determinant &gt; 0 -&gt; has no inverse -&gt; back-facing -&gt; shouldn’t be rendered</a:t>
            </a:r>
            <a:endParaRPr lang="en-US" sz="2000" dirty="0"/>
          </a:p>
          <a:p>
            <a:pPr lvl="1"/>
            <a:r>
              <a:rPr lang="en-US" sz="2000" dirty="0"/>
              <a:t>Effectiveness:</a:t>
            </a:r>
            <a:r>
              <a:rPr lang="en-US" sz="2000" dirty="0">
                <a:sym typeface="Wingdings" panose="05000000000000000000" pitchFamily="2" charset="2"/>
              </a:rPr>
              <a:t></a:t>
            </a:r>
            <a:r>
              <a:rPr lang="en-US" sz="2000" dirty="0"/>
              <a:t> high (potentially cull 50% of the geometry)</a:t>
            </a:r>
          </a:p>
          <a:p>
            <a:endParaRPr lang="en-US" sz="2800" dirty="0"/>
          </a:p>
        </p:txBody>
      </p:sp>
      <p:pic>
        <p:nvPicPr>
          <p:cNvPr id="5" name="Imagen 4"/>
          <p:cNvPicPr>
            <a:picLocks noChangeAspect="1"/>
          </p:cNvPicPr>
          <p:nvPr/>
        </p:nvPicPr>
        <p:blipFill>
          <a:blip r:embed="rId3"/>
          <a:stretch>
            <a:fillRect/>
          </a:stretch>
        </p:blipFill>
        <p:spPr>
          <a:xfrm>
            <a:off x="2140856" y="4589197"/>
            <a:ext cx="3302000" cy="1856911"/>
          </a:xfrm>
          <a:prstGeom prst="rect">
            <a:avLst/>
          </a:prstGeom>
        </p:spPr>
      </p:pic>
      <p:pic>
        <p:nvPicPr>
          <p:cNvPr id="6" name="Imagen 5"/>
          <p:cNvPicPr>
            <a:picLocks noChangeAspect="1"/>
          </p:cNvPicPr>
          <p:nvPr/>
        </p:nvPicPr>
        <p:blipFill>
          <a:blip r:embed="rId4"/>
          <a:stretch>
            <a:fillRect/>
          </a:stretch>
        </p:blipFill>
        <p:spPr>
          <a:xfrm>
            <a:off x="6779581" y="4589197"/>
            <a:ext cx="3229003" cy="1856911"/>
          </a:xfrm>
          <a:prstGeom prst="rect">
            <a:avLst/>
          </a:prstGeom>
        </p:spPr>
      </p:pic>
      <p:sp>
        <p:nvSpPr>
          <p:cNvPr id="7" name="Flecha: a la derecha 6"/>
          <p:cNvSpPr/>
          <p:nvPr/>
        </p:nvSpPr>
        <p:spPr>
          <a:xfrm>
            <a:off x="5555768" y="5435205"/>
            <a:ext cx="1128811" cy="221270"/>
          </a:xfrm>
          <a:prstGeom prst="rightArrow">
            <a:avLst>
              <a:gd name="adj1" fmla="val 50000"/>
              <a:gd name="adj2" fmla="val 55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65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8" name="CuadroTexto 4"/>
          <p:cNvSpPr txBox="1"/>
          <p:nvPr/>
        </p:nvSpPr>
        <p:spPr>
          <a:xfrm>
            <a:off x="918448" y="4073603"/>
            <a:ext cx="10905999" cy="255454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r>
              <a:rPr lang="en-US" sz="1600" dirty="0">
                <a:solidFill>
                  <a:schemeClr val="tx1"/>
                </a:solidFill>
                <a:latin typeface="Courier New" panose="02070309020205020404" pitchFamily="49" charset="0"/>
                <a:cs typeface="Courier New" panose="02070309020205020404" pitchFamily="49" charset="0"/>
              </a:rPr>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#if ENABLE_CULL_BACKFACE</a:t>
            </a:r>
          </a:p>
          <a:p>
            <a:r>
              <a:rPr lang="en-US" sz="1600" dirty="0">
                <a:solidFill>
                  <a:schemeClr val="tx1"/>
                </a:solidFill>
                <a:latin typeface="Courier New" panose="02070309020205020404" pitchFamily="49" charset="0"/>
                <a:cs typeface="Courier New" panose="02070309020205020404" pitchFamily="49" charset="0"/>
              </a:rPr>
              <a:t>    // Culling in homogenous coordinates</a:t>
            </a:r>
          </a:p>
          <a:p>
            <a:r>
              <a:rPr lang="en-US" sz="1600" dirty="0">
                <a:solidFill>
                  <a:schemeClr val="tx1"/>
                </a:solidFill>
                <a:latin typeface="Courier New" panose="02070309020205020404" pitchFamily="49" charset="0"/>
                <a:cs typeface="Courier New" panose="02070309020205020404" pitchFamily="49" charset="0"/>
              </a:rPr>
              <a:t>    // Read: "Triangle Scan Conversion using 2D Homogeneous Coordinates"</a:t>
            </a:r>
          </a:p>
          <a:p>
            <a:r>
              <a:rPr lang="en-US" sz="1600" dirty="0">
                <a:solidFill>
                  <a:schemeClr val="tx1"/>
                </a:solidFill>
                <a:latin typeface="Courier New" panose="02070309020205020404" pitchFamily="49" charset="0"/>
                <a:cs typeface="Courier New" panose="02070309020205020404" pitchFamily="49" charset="0"/>
              </a:rPr>
              <a:t>    //       by Marc </a:t>
            </a:r>
            <a:r>
              <a:rPr lang="en-US" sz="1600" dirty="0" err="1">
                <a:solidFill>
                  <a:schemeClr val="tx1"/>
                </a:solidFill>
                <a:latin typeface="Courier New" panose="02070309020205020404" pitchFamily="49" charset="0"/>
                <a:cs typeface="Courier New" panose="02070309020205020404" pitchFamily="49" charset="0"/>
              </a:rPr>
              <a:t>Olano</a:t>
            </a:r>
            <a:r>
              <a:rPr lang="en-US" sz="1600" dirty="0">
                <a:solidFill>
                  <a:schemeClr val="tx1"/>
                </a:solidFill>
                <a:latin typeface="Courier New" panose="02070309020205020404" pitchFamily="49" charset="0"/>
                <a:cs typeface="Courier New" panose="02070309020205020404" pitchFamily="49" charset="0"/>
              </a:rPr>
              <a:t>, Trey Greer</a:t>
            </a:r>
          </a:p>
          <a:p>
            <a:r>
              <a:rPr lang="en-US" sz="1600" dirty="0">
                <a:solidFill>
                  <a:schemeClr val="tx1"/>
                </a:solidFill>
                <a:latin typeface="Courier New" panose="02070309020205020404" pitchFamily="49" charset="0"/>
                <a:cs typeface="Courier New" panose="02070309020205020404" pitchFamily="49" charset="0"/>
              </a:rPr>
              <a:t>    //       http://www.cs.unc.edu/~olano/papers/2dh-tri/2dh-tri.pdf</a:t>
            </a:r>
          </a:p>
          <a:p>
            <a:r>
              <a:rPr lang="en-US" sz="1600" dirty="0">
                <a:solidFill>
                  <a:schemeClr val="tx1"/>
                </a:solidFill>
                <a:latin typeface="Courier New" panose="02070309020205020404" pitchFamily="49" charset="0"/>
                <a:cs typeface="Courier New" panose="02070309020205020404" pitchFamily="49" charset="0"/>
              </a:rPr>
              <a:t>    float3x3 m = float3x3(vertices[0].</a:t>
            </a:r>
            <a:r>
              <a:rPr lang="en-US" sz="1600" dirty="0" err="1">
                <a:solidFill>
                  <a:schemeClr val="tx1"/>
                </a:solidFill>
                <a:latin typeface="Courier New" panose="02070309020205020404" pitchFamily="49" charset="0"/>
                <a:cs typeface="Courier New" panose="02070309020205020404" pitchFamily="49" charset="0"/>
              </a:rPr>
              <a:t>xyw</a:t>
            </a:r>
            <a:r>
              <a:rPr lang="en-US" sz="1600" dirty="0">
                <a:solidFill>
                  <a:schemeClr val="tx1"/>
                </a:solidFill>
                <a:latin typeface="Courier New" panose="02070309020205020404" pitchFamily="49" charset="0"/>
                <a:cs typeface="Courier New" panose="02070309020205020404" pitchFamily="49" charset="0"/>
              </a:rPr>
              <a:t>, vertices[1].</a:t>
            </a:r>
            <a:r>
              <a:rPr lang="en-US" sz="1600" dirty="0" err="1">
                <a:solidFill>
                  <a:schemeClr val="tx1"/>
                </a:solidFill>
                <a:latin typeface="Courier New" panose="02070309020205020404" pitchFamily="49" charset="0"/>
                <a:cs typeface="Courier New" panose="02070309020205020404" pitchFamily="49" charset="0"/>
              </a:rPr>
              <a:t>xyw</a:t>
            </a:r>
            <a:r>
              <a:rPr lang="en-US" sz="1600" dirty="0">
                <a:solidFill>
                  <a:schemeClr val="tx1"/>
                </a:solidFill>
                <a:latin typeface="Courier New" panose="02070309020205020404" pitchFamily="49" charset="0"/>
                <a:cs typeface="Courier New" panose="02070309020205020404" pitchFamily="49" charset="0"/>
              </a:rPr>
              <a:t>, vertices[2].</a:t>
            </a:r>
            <a:r>
              <a:rPr lang="en-US" sz="1600" dirty="0" err="1">
                <a:solidFill>
                  <a:schemeClr val="tx1"/>
                </a:solidFill>
                <a:latin typeface="Courier New" panose="02070309020205020404" pitchFamily="49" charset="0"/>
                <a:cs typeface="Courier New" panose="02070309020205020404" pitchFamily="49" charset="0"/>
              </a:rPr>
              <a:t>xyw</a:t>
            </a:r>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if (</a:t>
            </a:r>
            <a:r>
              <a:rPr lang="en-US" sz="1600" dirty="0" err="1">
                <a:solidFill>
                  <a:schemeClr val="tx1"/>
                </a:solidFill>
                <a:latin typeface="Courier New" panose="02070309020205020404" pitchFamily="49" charset="0"/>
                <a:cs typeface="Courier New" panose="02070309020205020404" pitchFamily="49" charset="0"/>
              </a:rPr>
              <a:t>cullBackFace</a:t>
            </a:r>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cull = cull || (determinant(m) &gt; 0);</a:t>
            </a:r>
          </a:p>
          <a:p>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endif</a:t>
            </a:r>
            <a:endParaRPr lang="en-US" sz="1600" dirty="0">
              <a:solidFill>
                <a:schemeClr val="tx1"/>
              </a:solidFill>
              <a:latin typeface="Courier New" panose="02070309020205020404" pitchFamily="49" charset="0"/>
              <a:cs typeface="Courier New" panose="02070309020205020404" pitchFamily="49" charset="0"/>
            </a:endParaRPr>
          </a:p>
        </p:txBody>
      </p:sp>
      <p:sp>
        <p:nvSpPr>
          <p:cNvPr id="4" name="Marcador de contenido 2"/>
          <p:cNvSpPr>
            <a:spLocks noGrp="1"/>
          </p:cNvSpPr>
          <p:nvPr>
            <p:ph idx="1"/>
          </p:nvPr>
        </p:nvSpPr>
        <p:spPr>
          <a:xfrm>
            <a:off x="1103312" y="2052918"/>
            <a:ext cx="9101392" cy="4195481"/>
          </a:xfrm>
        </p:spPr>
        <p:txBody>
          <a:bodyPr/>
          <a:lstStyle/>
          <a:p>
            <a:r>
              <a:rPr lang="en-US" sz="2800" dirty="0" smtClean="0"/>
              <a:t>Build 3x3 matrix of homogenous coordinates of the vertices</a:t>
            </a:r>
          </a:p>
          <a:p>
            <a:r>
              <a:rPr lang="en-US" dirty="0" smtClean="0"/>
              <a:t>If this matrix doesn’t have an inverse, it is back-facing </a:t>
            </a:r>
            <a:br>
              <a:rPr lang="en-US" dirty="0" smtClean="0"/>
            </a:br>
            <a:r>
              <a:rPr lang="en-US" dirty="0" smtClean="0"/>
              <a:t>-&gt; should not be rendered</a:t>
            </a:r>
            <a:endParaRPr lang="en-US" sz="2800" dirty="0"/>
          </a:p>
        </p:txBody>
      </p:sp>
    </p:spTree>
    <p:extLst>
      <p:ext uri="{BB962C8B-B14F-4D97-AF65-F5344CB8AC3E}">
        <p14:creationId xmlns:p14="http://schemas.microsoft.com/office/powerpoint/2010/main" val="42455146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1613633"/>
            <a:ext cx="9101392" cy="4195481"/>
          </a:xfrm>
        </p:spPr>
        <p:txBody>
          <a:bodyPr/>
          <a:lstStyle/>
          <a:p>
            <a:r>
              <a:rPr lang="en-US" sz="2800" dirty="0"/>
              <a:t>Near Plane clipping -&gt; triangles behind th</a:t>
            </a:r>
            <a:r>
              <a:rPr lang="en-US" dirty="0"/>
              <a:t>e near clipping plane of the frustum </a:t>
            </a:r>
            <a:r>
              <a:rPr lang="en-US" dirty="0" smtClean="0"/>
              <a:t>-&gt; need </a:t>
            </a:r>
            <a:r>
              <a:rPr lang="en-US" dirty="0"/>
              <a:t>to be clipped</a:t>
            </a:r>
            <a:endParaRPr lang="en-US" sz="2800" dirty="0"/>
          </a:p>
          <a:p>
            <a:endParaRPr lang="en-US" sz="2800" dirty="0"/>
          </a:p>
        </p:txBody>
      </p:sp>
      <p:sp>
        <p:nvSpPr>
          <p:cNvPr id="8" name="CuadroTexto 4"/>
          <p:cNvSpPr txBox="1"/>
          <p:nvPr/>
        </p:nvSpPr>
        <p:spPr>
          <a:xfrm>
            <a:off x="0" y="2564159"/>
            <a:ext cx="12192000" cy="427809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r>
              <a:rPr lang="en-US" sz="1600" dirty="0">
                <a:solidFill>
                  <a:schemeClr val="tx1"/>
                </a:solidFill>
                <a:latin typeface="Courier New" panose="02070309020205020404" pitchFamily="49" charset="0"/>
                <a:cs typeface="Courier New" panose="02070309020205020404" pitchFamily="49" charset="0"/>
              </a:rPr>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#if ENABLE_CULL_FRUSTUM || ENABLE_CULL_SMALL_PRIMITIVES</a:t>
            </a:r>
          </a:p>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int</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verticesInFrontOfNearPlane</a:t>
            </a:r>
            <a:r>
              <a:rPr lang="en-US" sz="1600" dirty="0">
                <a:solidFill>
                  <a:schemeClr val="tx1"/>
                </a:solidFill>
                <a:latin typeface="Courier New" panose="02070309020205020404" pitchFamily="49" charset="0"/>
                <a:cs typeface="Courier New" panose="02070309020205020404" pitchFamily="49" charset="0"/>
              </a:rPr>
              <a:t> = 0;</a:t>
            </a:r>
          </a:p>
          <a:p>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 Transform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into normalized 0..1 screen space</a:t>
            </a:r>
          </a:p>
          <a:p>
            <a:r>
              <a:rPr lang="nn-NO" sz="1600" dirty="0">
                <a:solidFill>
                  <a:schemeClr val="tx1"/>
                </a:solidFill>
                <a:latin typeface="Courier New" panose="02070309020205020404" pitchFamily="49" charset="0"/>
                <a:cs typeface="Courier New" panose="02070309020205020404" pitchFamily="49" charset="0"/>
              </a:rPr>
              <a:t>    for (uint i = 0; i &lt; 3; ++i)</a:t>
            </a:r>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if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].w &lt; 0)        {  // check for behind near clipping plane</a:t>
            </a:r>
          </a:p>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verticesInFrontOfNearPlane</a:t>
            </a:r>
            <a:r>
              <a:rPr lang="en-US" sz="1600" dirty="0">
                <a:solidFill>
                  <a:schemeClr val="tx1"/>
                </a:solidFill>
                <a:latin typeface="Courier New" panose="02070309020205020404" pitchFamily="49" charset="0"/>
                <a:cs typeface="Courier New" panose="02070309020205020404" pitchFamily="49" charset="0"/>
              </a:rPr>
              <a:t>;</a:t>
            </a:r>
          </a:p>
          <a:p>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 flip the w so that any triangle that </a:t>
            </a:r>
            <a:r>
              <a:rPr lang="en-US" sz="1600" dirty="0" err="1">
                <a:solidFill>
                  <a:schemeClr val="tx1"/>
                </a:solidFill>
                <a:latin typeface="Courier New" panose="02070309020205020404" pitchFamily="49" charset="0"/>
                <a:cs typeface="Courier New" panose="02070309020205020404" pitchFamily="49" charset="0"/>
              </a:rPr>
              <a:t>stradles</a:t>
            </a:r>
            <a:r>
              <a:rPr lang="en-US" sz="1600" dirty="0">
                <a:solidFill>
                  <a:schemeClr val="tx1"/>
                </a:solidFill>
                <a:latin typeface="Courier New" panose="02070309020205020404" pitchFamily="49" charset="0"/>
                <a:cs typeface="Courier New" panose="02070309020205020404" pitchFamily="49" charset="0"/>
              </a:rPr>
              <a:t> the plane </a:t>
            </a:r>
            <a:r>
              <a:rPr lang="en-US" sz="1600" dirty="0" smtClean="0">
                <a:solidFill>
                  <a:schemeClr val="tx1"/>
                </a:solidFill>
                <a:latin typeface="Courier New" panose="02070309020205020404" pitchFamily="49" charset="0"/>
                <a:cs typeface="Courier New" panose="02070309020205020404" pitchFamily="49" charset="0"/>
              </a:rPr>
              <a:t>won’t </a:t>
            </a:r>
            <a:r>
              <a:rPr lang="en-US" sz="1600" dirty="0">
                <a:solidFill>
                  <a:schemeClr val="tx1"/>
                </a:solidFill>
                <a:latin typeface="Courier New" panose="02070309020205020404" pitchFamily="49" charset="0"/>
                <a:cs typeface="Courier New" panose="02070309020205020404" pitchFamily="49" charset="0"/>
              </a:rPr>
              <a:t>be projected onto</a:t>
            </a:r>
          </a:p>
          <a:p>
            <a:r>
              <a:rPr lang="en-US" sz="1600" dirty="0">
                <a:solidFill>
                  <a:schemeClr val="tx1"/>
                </a:solidFill>
                <a:latin typeface="Courier New" panose="02070309020205020404" pitchFamily="49" charset="0"/>
                <a:cs typeface="Courier New" panose="02070309020205020404" pitchFamily="49" charset="0"/>
              </a:rPr>
              <a:t>            // two sides of the </a:t>
            </a:r>
            <a:r>
              <a:rPr lang="en-US" sz="1600" dirty="0" err="1">
                <a:solidFill>
                  <a:schemeClr val="tx1"/>
                </a:solidFill>
                <a:latin typeface="Courier New" panose="02070309020205020404" pitchFamily="49" charset="0"/>
                <a:cs typeface="Courier New" panose="02070309020205020404" pitchFamily="49" charset="0"/>
              </a:rPr>
              <a:t>frustrum</a:t>
            </a:r>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].w *= (-1.f);</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].w * 2;</a:t>
            </a:r>
          </a:p>
          <a:p>
            <a:r>
              <a:rPr lang="en-US" sz="1600" dirty="0">
                <a:solidFill>
                  <a:schemeClr val="tx1"/>
                </a:solidFill>
                <a:latin typeface="Courier New" panose="02070309020205020404" pitchFamily="49" charset="0"/>
                <a:cs typeface="Courier New" panose="02070309020205020404" pitchFamily="49" charset="0"/>
              </a:rPr>
              <a:t>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 float2(0.5, 0.5);</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endif</a:t>
            </a:r>
            <a:endParaRPr lang="en-US"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562857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8" name="CuadroTexto 4"/>
          <p:cNvSpPr txBox="1"/>
          <p:nvPr/>
        </p:nvSpPr>
        <p:spPr>
          <a:xfrm>
            <a:off x="0" y="2564159"/>
            <a:ext cx="12192000" cy="132343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r>
              <a:rPr lang="en-US" sz="1600" dirty="0">
                <a:solidFill>
                  <a:schemeClr val="tx1"/>
                </a:solidFill>
                <a:latin typeface="Courier New" panose="02070309020205020404" pitchFamily="49" charset="0"/>
                <a:cs typeface="Courier New" panose="02070309020205020404" pitchFamily="49" charset="0"/>
              </a:rPr>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if (</a:t>
            </a:r>
            <a:r>
              <a:rPr lang="en-US" sz="1600" dirty="0" err="1">
                <a:solidFill>
                  <a:schemeClr val="tx1"/>
                </a:solidFill>
                <a:latin typeface="Courier New" panose="02070309020205020404" pitchFamily="49" charset="0"/>
                <a:cs typeface="Courier New" panose="02070309020205020404" pitchFamily="49" charset="0"/>
              </a:rPr>
              <a:t>verticesInFrontOfNearPlane</a:t>
            </a:r>
            <a:r>
              <a:rPr lang="en-US" sz="1600" dirty="0">
                <a:solidFill>
                  <a:schemeClr val="tx1"/>
                </a:solidFill>
                <a:latin typeface="Courier New" panose="02070309020205020404" pitchFamily="49" charset="0"/>
                <a:cs typeface="Courier New" panose="02070309020205020404" pitchFamily="49" charset="0"/>
              </a:rPr>
              <a:t> == 3)</a:t>
            </a:r>
          </a:p>
          <a:p>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cull = true;</a:t>
            </a:r>
          </a:p>
          <a:p>
            <a:r>
              <a:rPr lang="en-US" sz="1600" dirty="0">
                <a:solidFill>
                  <a:schemeClr val="tx1"/>
                </a:solidFill>
                <a:latin typeface="Courier New" panose="02070309020205020404" pitchFamily="49" charset="0"/>
                <a:cs typeface="Courier New" panose="02070309020205020404" pitchFamily="49" charset="0"/>
              </a:rPr>
              <a:t>}</a:t>
            </a:r>
          </a:p>
        </p:txBody>
      </p:sp>
      <p:sp>
        <p:nvSpPr>
          <p:cNvPr id="4" name="Content Placeholder 3"/>
          <p:cNvSpPr>
            <a:spLocks noGrp="1"/>
          </p:cNvSpPr>
          <p:nvPr>
            <p:ph idx="1"/>
          </p:nvPr>
        </p:nvSpPr>
        <p:spPr/>
        <p:txBody>
          <a:bodyPr/>
          <a:lstStyle/>
          <a:p>
            <a:r>
              <a:rPr lang="en-US" dirty="0"/>
              <a:t>Part 2 source code – triangle behind near clipping plane</a:t>
            </a:r>
          </a:p>
        </p:txBody>
      </p:sp>
    </p:spTree>
    <p:extLst>
      <p:ext uri="{BB962C8B-B14F-4D97-AF65-F5344CB8AC3E}">
        <p14:creationId xmlns:p14="http://schemas.microsoft.com/office/powerpoint/2010/main" val="30721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2052918"/>
            <a:ext cx="5582781" cy="4195481"/>
          </a:xfrm>
        </p:spPr>
        <p:txBody>
          <a:bodyPr/>
          <a:lstStyle/>
          <a:p>
            <a:r>
              <a:rPr lang="en-US" sz="2800" dirty="0"/>
              <a:t>Frustum culling</a:t>
            </a:r>
          </a:p>
          <a:p>
            <a:pPr lvl="1"/>
            <a:r>
              <a:rPr lang="en-US" sz="2000" dirty="0"/>
              <a:t>Allows to cull triangles that are projected outside the clipping cube</a:t>
            </a:r>
          </a:p>
          <a:p>
            <a:pPr lvl="2"/>
            <a:r>
              <a:rPr lang="en-US" sz="1800" dirty="0"/>
              <a:t>Takes into account near and far planes</a:t>
            </a:r>
          </a:p>
          <a:p>
            <a:pPr lvl="1"/>
            <a:r>
              <a:rPr lang="en-US" sz="2000" dirty="0"/>
              <a:t>Cost:</a:t>
            </a:r>
            <a:r>
              <a:rPr lang="en-US" sz="2000" dirty="0">
                <a:sym typeface="Wingdings" panose="05000000000000000000" pitchFamily="2" charset="2"/>
              </a:rPr>
              <a:t></a:t>
            </a:r>
            <a:r>
              <a:rPr lang="en-US" sz="2000" dirty="0"/>
              <a:t> check if all vertices lie in the negative side of the clip-space cube</a:t>
            </a:r>
          </a:p>
          <a:p>
            <a:pPr lvl="1"/>
            <a:r>
              <a:rPr lang="en-US" sz="2000" dirty="0"/>
              <a:t>Effectiveness:</a:t>
            </a:r>
            <a:r>
              <a:rPr lang="en-US" sz="2000" dirty="0">
                <a:sym typeface="Wingdings" panose="05000000000000000000" pitchFamily="2" charset="2"/>
              </a:rPr>
              <a:t></a:t>
            </a:r>
            <a:r>
              <a:rPr lang="en-US" sz="2000" dirty="0"/>
              <a:t> medium-high (depends on the size of the scene and eye </a:t>
            </a:r>
            <a:r>
              <a:rPr lang="en-US" sz="2000" dirty="0" err="1"/>
              <a:t>pos</a:t>
            </a:r>
            <a:r>
              <a:rPr lang="en-US" sz="2000" dirty="0"/>
              <a:t>)</a:t>
            </a:r>
          </a:p>
          <a:p>
            <a:endParaRPr lang="en-US" dirty="0"/>
          </a:p>
        </p:txBody>
      </p:sp>
      <p:pic>
        <p:nvPicPr>
          <p:cNvPr id="5" name="Imagen 4"/>
          <p:cNvPicPr>
            <a:picLocks noChangeAspect="1"/>
          </p:cNvPicPr>
          <p:nvPr/>
        </p:nvPicPr>
        <p:blipFill>
          <a:blip r:embed="rId3"/>
          <a:stretch>
            <a:fillRect/>
          </a:stretch>
        </p:blipFill>
        <p:spPr>
          <a:xfrm>
            <a:off x="6812339" y="2052917"/>
            <a:ext cx="5381694" cy="3660253"/>
          </a:xfrm>
          <a:prstGeom prst="rect">
            <a:avLst/>
          </a:prstGeom>
        </p:spPr>
      </p:pic>
    </p:spTree>
    <p:extLst>
      <p:ext uri="{BB962C8B-B14F-4D97-AF65-F5344CB8AC3E}">
        <p14:creationId xmlns:p14="http://schemas.microsoft.com/office/powerpoint/2010/main" val="252495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6" name="CuadroTexto 4"/>
          <p:cNvSpPr txBox="1"/>
          <p:nvPr/>
        </p:nvSpPr>
        <p:spPr>
          <a:xfrm>
            <a:off x="918448" y="1882853"/>
            <a:ext cx="10905999" cy="50167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smtClean="0">
                <a:solidFill>
                  <a:schemeClr val="tx1"/>
                </a:solidFill>
                <a:latin typeface="Courier New" panose="02070309020205020404" pitchFamily="49" charset="0"/>
                <a:cs typeface="Courier New" panose="02070309020205020404" pitchFamily="49" charset="0"/>
              </a:rPr>
              <a:t>filterTriangles.shd</a:t>
            </a:r>
            <a:endParaRPr lang="en-US" sz="1600" dirty="0" smtClean="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a:t>
            </a:r>
            <a:r>
              <a:rPr lang="en-US" sz="1600" dirty="0" smtClean="0">
                <a:solidFill>
                  <a:schemeClr val="tx1"/>
                </a:solidFill>
                <a:latin typeface="Courier New" panose="02070309020205020404" pitchFamily="49" charset="0"/>
                <a:cs typeface="Courier New" panose="02070309020205020404" pitchFamily="49" charset="0"/>
              </a:rPr>
              <a:t>normalized </a:t>
            </a:r>
            <a:r>
              <a:rPr lang="en-US" sz="1600" dirty="0">
                <a:solidFill>
                  <a:schemeClr val="tx1"/>
                </a:solidFill>
                <a:latin typeface="Courier New" panose="02070309020205020404" pitchFamily="49" charset="0"/>
                <a:cs typeface="Courier New" panose="02070309020205020404" pitchFamily="49" charset="0"/>
              </a:rPr>
              <a:t>0..1 range</a:t>
            </a:r>
          </a:p>
          <a:p>
            <a:r>
              <a:rPr lang="en-US" sz="1600" dirty="0" smtClean="0">
                <a:solidFill>
                  <a:schemeClr val="tx1"/>
                </a:solidFill>
                <a:latin typeface="Courier New" panose="02070309020205020404" pitchFamily="49" charset="0"/>
                <a:cs typeface="Courier New" panose="02070309020205020404" pitchFamily="49" charset="0"/>
              </a:rPr>
              <a:t>// vertices[</a:t>
            </a:r>
            <a:r>
              <a:rPr lang="en-US" sz="1600" dirty="0" err="1" smtClean="0">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].w * 2;</a:t>
            </a:r>
          </a:p>
          <a:p>
            <a:r>
              <a:rPr lang="en-US" sz="1600" dirty="0" smtClean="0">
                <a:solidFill>
                  <a:schemeClr val="tx1"/>
                </a:solidFill>
                <a:latin typeface="Courier New" panose="02070309020205020404" pitchFamily="49" charset="0"/>
                <a:cs typeface="Courier New" panose="02070309020205020404" pitchFamily="49" charset="0"/>
              </a:rPr>
              <a:t>// vertices[</a:t>
            </a:r>
            <a:r>
              <a:rPr lang="en-US" sz="1600" dirty="0" err="1" smtClean="0">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 float2(0.5, 0.5);</a:t>
            </a:r>
          </a:p>
          <a:p>
            <a:r>
              <a:rPr lang="en-US" sz="1600" dirty="0" smtClean="0">
                <a:solidFill>
                  <a:schemeClr val="tx1"/>
                </a:solidFill>
                <a:latin typeface="Courier New" panose="02070309020205020404" pitchFamily="49" charset="0"/>
                <a:cs typeface="Courier New" panose="02070309020205020404" pitchFamily="49" charset="0"/>
              </a:rPr>
              <a:t>#</a:t>
            </a:r>
            <a:r>
              <a:rPr lang="en-US" sz="1600" dirty="0">
                <a:solidFill>
                  <a:schemeClr val="tx1"/>
                </a:solidFill>
                <a:latin typeface="Courier New" panose="02070309020205020404" pitchFamily="49" charset="0"/>
                <a:cs typeface="Courier New" panose="02070309020205020404" pitchFamily="49" charset="0"/>
              </a:rPr>
              <a:t>if ENABLE_CULL_FRUSTUM</a:t>
            </a:r>
          </a:p>
          <a:p>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if (</a:t>
            </a:r>
            <a:r>
              <a:rPr lang="en-US" sz="1600" dirty="0" err="1">
                <a:solidFill>
                  <a:schemeClr val="tx1"/>
                </a:solidFill>
                <a:latin typeface="Courier New" panose="02070309020205020404" pitchFamily="49" charset="0"/>
                <a:cs typeface="Courier New" panose="02070309020205020404" pitchFamily="49" charset="0"/>
              </a:rPr>
              <a:t>verticesInFrontOfNearPlane</a:t>
            </a:r>
            <a:r>
              <a:rPr lang="en-US" sz="1600" dirty="0">
                <a:solidFill>
                  <a:schemeClr val="tx1"/>
                </a:solidFill>
                <a:latin typeface="Courier New" panose="02070309020205020404" pitchFamily="49" charset="0"/>
                <a:cs typeface="Courier New" panose="02070309020205020404" pitchFamily="49" charset="0"/>
              </a:rPr>
              <a:t> == 3)</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cull = true;</a:t>
            </a:r>
          </a:p>
          <a:p>
            <a:r>
              <a:rPr lang="en-US" sz="1600" dirty="0">
                <a:solidFill>
                  <a:schemeClr val="tx1"/>
                </a:solidFill>
                <a:latin typeface="Courier New" panose="02070309020205020404" pitchFamily="49" charset="0"/>
                <a:cs typeface="Courier New" panose="02070309020205020404" pitchFamily="49" charset="0"/>
              </a:rPr>
              <a:t>    }</a:t>
            </a:r>
          </a:p>
          <a:p>
            <a:endParaRPr lang="en-US" sz="1600" dirty="0">
              <a:solidFill>
                <a:schemeClr val="tx1"/>
              </a:solidFill>
              <a:latin typeface="Courier New" panose="02070309020205020404" pitchFamily="49" charset="0"/>
              <a:cs typeface="Courier New" panose="02070309020205020404" pitchFamily="49" charset="0"/>
            </a:endParaRP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float</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minx</a:t>
            </a:r>
            <a:r>
              <a:rPr lang="fr-FR" sz="1600" dirty="0">
                <a:solidFill>
                  <a:schemeClr val="tx1"/>
                </a:solidFill>
                <a:latin typeface="Courier New" panose="02070309020205020404" pitchFamily="49" charset="0"/>
                <a:cs typeface="Courier New" panose="02070309020205020404" pitchFamily="49" charset="0"/>
              </a:rPr>
              <a:t> = min (min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[0].x,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[1].x),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[2].x);</a:t>
            </a:r>
          </a:p>
          <a:p>
            <a:r>
              <a:rPr lang="es-ES" sz="1600" dirty="0">
                <a:solidFill>
                  <a:schemeClr val="tx1"/>
                </a:solidFill>
                <a:latin typeface="Courier New" panose="02070309020205020404" pitchFamily="49" charset="0"/>
                <a:cs typeface="Courier New" panose="02070309020205020404" pitchFamily="49" charset="0"/>
              </a:rPr>
              <a:t>        </a:t>
            </a:r>
            <a:r>
              <a:rPr lang="es-ES" sz="1600" dirty="0" err="1">
                <a:solidFill>
                  <a:schemeClr val="tx1"/>
                </a:solidFill>
                <a:latin typeface="Courier New" panose="02070309020205020404" pitchFamily="49" charset="0"/>
                <a:cs typeface="Courier New" panose="02070309020205020404" pitchFamily="49" charset="0"/>
              </a:rPr>
              <a:t>float</a:t>
            </a:r>
            <a:r>
              <a:rPr lang="es-ES" sz="1600" dirty="0">
                <a:solidFill>
                  <a:schemeClr val="tx1"/>
                </a:solidFill>
                <a:latin typeface="Courier New" panose="02070309020205020404" pitchFamily="49" charset="0"/>
                <a:cs typeface="Courier New" panose="02070309020205020404" pitchFamily="49" charset="0"/>
              </a:rPr>
              <a:t> </a:t>
            </a:r>
            <a:r>
              <a:rPr lang="es-ES" sz="1600" dirty="0" err="1">
                <a:solidFill>
                  <a:schemeClr val="tx1"/>
                </a:solidFill>
                <a:latin typeface="Courier New" panose="02070309020205020404" pitchFamily="49" charset="0"/>
                <a:cs typeface="Courier New" panose="02070309020205020404" pitchFamily="49" charset="0"/>
              </a:rPr>
              <a:t>miny</a:t>
            </a:r>
            <a:r>
              <a:rPr lang="es-ES" sz="1600" dirty="0">
                <a:solidFill>
                  <a:schemeClr val="tx1"/>
                </a:solidFill>
                <a:latin typeface="Courier New" panose="02070309020205020404" pitchFamily="49" charset="0"/>
                <a:cs typeface="Courier New" panose="02070309020205020404" pitchFamily="49" charset="0"/>
              </a:rPr>
              <a:t> = min (min (</a:t>
            </a:r>
            <a:r>
              <a:rPr lang="es-ES" sz="1600" dirty="0" err="1">
                <a:solidFill>
                  <a:schemeClr val="tx1"/>
                </a:solidFill>
                <a:latin typeface="Courier New" panose="02070309020205020404" pitchFamily="49" charset="0"/>
                <a:cs typeface="Courier New" panose="02070309020205020404" pitchFamily="49" charset="0"/>
              </a:rPr>
              <a:t>vertices</a:t>
            </a:r>
            <a:r>
              <a:rPr lang="es-ES" sz="1600" dirty="0">
                <a:solidFill>
                  <a:schemeClr val="tx1"/>
                </a:solidFill>
                <a:latin typeface="Courier New" panose="02070309020205020404" pitchFamily="49" charset="0"/>
                <a:cs typeface="Courier New" panose="02070309020205020404" pitchFamily="49" charset="0"/>
              </a:rPr>
              <a:t>[0].y, </a:t>
            </a:r>
            <a:r>
              <a:rPr lang="es-ES" sz="1600" dirty="0" err="1">
                <a:solidFill>
                  <a:schemeClr val="tx1"/>
                </a:solidFill>
                <a:latin typeface="Courier New" panose="02070309020205020404" pitchFamily="49" charset="0"/>
                <a:cs typeface="Courier New" panose="02070309020205020404" pitchFamily="49" charset="0"/>
              </a:rPr>
              <a:t>vertices</a:t>
            </a:r>
            <a:r>
              <a:rPr lang="es-ES" sz="1600" dirty="0">
                <a:solidFill>
                  <a:schemeClr val="tx1"/>
                </a:solidFill>
                <a:latin typeface="Courier New" panose="02070309020205020404" pitchFamily="49" charset="0"/>
                <a:cs typeface="Courier New" panose="02070309020205020404" pitchFamily="49" charset="0"/>
              </a:rPr>
              <a:t>[1].y), </a:t>
            </a:r>
            <a:r>
              <a:rPr lang="es-ES" sz="1600" dirty="0" err="1">
                <a:solidFill>
                  <a:schemeClr val="tx1"/>
                </a:solidFill>
                <a:latin typeface="Courier New" panose="02070309020205020404" pitchFamily="49" charset="0"/>
                <a:cs typeface="Courier New" panose="02070309020205020404" pitchFamily="49" charset="0"/>
              </a:rPr>
              <a:t>vertices</a:t>
            </a:r>
            <a:r>
              <a:rPr lang="es-ES" sz="1600" dirty="0">
                <a:solidFill>
                  <a:schemeClr val="tx1"/>
                </a:solidFill>
                <a:latin typeface="Courier New" panose="02070309020205020404" pitchFamily="49" charset="0"/>
                <a:cs typeface="Courier New" panose="02070309020205020404" pitchFamily="49" charset="0"/>
              </a:rPr>
              <a:t>[2].y);</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float</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maxx</a:t>
            </a:r>
            <a:r>
              <a:rPr lang="fr-FR" sz="1600" dirty="0">
                <a:solidFill>
                  <a:schemeClr val="tx1"/>
                </a:solidFill>
                <a:latin typeface="Courier New" panose="02070309020205020404" pitchFamily="49" charset="0"/>
                <a:cs typeface="Courier New" panose="02070309020205020404" pitchFamily="49" charset="0"/>
              </a:rPr>
              <a:t> = max (max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[0].x,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[1].x), </a:t>
            </a:r>
            <a:r>
              <a:rPr lang="fr-FR" sz="1600" dirty="0" err="1">
                <a:solidFill>
                  <a:schemeClr val="tx1"/>
                </a:solidFill>
                <a:latin typeface="Courier New" panose="02070309020205020404" pitchFamily="49" charset="0"/>
                <a:cs typeface="Courier New" panose="02070309020205020404" pitchFamily="49" charset="0"/>
              </a:rPr>
              <a:t>vertices</a:t>
            </a:r>
            <a:r>
              <a:rPr lang="fr-FR" sz="1600" dirty="0">
                <a:solidFill>
                  <a:schemeClr val="tx1"/>
                </a:solidFill>
                <a:latin typeface="Courier New" panose="02070309020205020404" pitchFamily="49" charset="0"/>
                <a:cs typeface="Courier New" panose="02070309020205020404" pitchFamily="49" charset="0"/>
              </a:rPr>
              <a:t>[2].x);</a:t>
            </a:r>
          </a:p>
          <a:p>
            <a:r>
              <a:rPr lang="en-US" sz="1600" dirty="0">
                <a:solidFill>
                  <a:schemeClr val="tx1"/>
                </a:solidFill>
                <a:latin typeface="Courier New" panose="02070309020205020404" pitchFamily="49" charset="0"/>
                <a:cs typeface="Courier New" panose="02070309020205020404" pitchFamily="49" charset="0"/>
              </a:rPr>
              <a:t>        float </a:t>
            </a:r>
            <a:r>
              <a:rPr lang="en-US" sz="1600" dirty="0" err="1">
                <a:solidFill>
                  <a:schemeClr val="tx1"/>
                </a:solidFill>
                <a:latin typeface="Courier New" panose="02070309020205020404" pitchFamily="49" charset="0"/>
                <a:cs typeface="Courier New" panose="02070309020205020404" pitchFamily="49" charset="0"/>
              </a:rPr>
              <a:t>maxy</a:t>
            </a:r>
            <a:r>
              <a:rPr lang="en-US" sz="1600" dirty="0">
                <a:solidFill>
                  <a:schemeClr val="tx1"/>
                </a:solidFill>
                <a:latin typeface="Courier New" panose="02070309020205020404" pitchFamily="49" charset="0"/>
                <a:cs typeface="Courier New" panose="02070309020205020404" pitchFamily="49" charset="0"/>
              </a:rPr>
              <a:t> = max (max (vertices[0].y, vertices[1].y), vertices[2].y);</a:t>
            </a:r>
          </a:p>
          <a:p>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cull = cull || (</a:t>
            </a:r>
            <a:r>
              <a:rPr lang="en-US" sz="1600" dirty="0" err="1">
                <a:solidFill>
                  <a:schemeClr val="tx1"/>
                </a:solidFill>
                <a:latin typeface="Courier New" panose="02070309020205020404" pitchFamily="49" charset="0"/>
                <a:cs typeface="Courier New" panose="02070309020205020404" pitchFamily="49" charset="0"/>
              </a:rPr>
              <a:t>maxx</a:t>
            </a:r>
            <a:r>
              <a:rPr lang="en-US" sz="1600" dirty="0">
                <a:solidFill>
                  <a:schemeClr val="tx1"/>
                </a:solidFill>
                <a:latin typeface="Courier New" panose="02070309020205020404" pitchFamily="49" charset="0"/>
                <a:cs typeface="Courier New" panose="02070309020205020404" pitchFamily="49" charset="0"/>
              </a:rPr>
              <a:t> &lt; 0) || (</a:t>
            </a:r>
            <a:r>
              <a:rPr lang="en-US" sz="1600" dirty="0" err="1">
                <a:solidFill>
                  <a:schemeClr val="tx1"/>
                </a:solidFill>
                <a:latin typeface="Courier New" panose="02070309020205020404" pitchFamily="49" charset="0"/>
                <a:cs typeface="Courier New" panose="02070309020205020404" pitchFamily="49" charset="0"/>
              </a:rPr>
              <a:t>maxy</a:t>
            </a:r>
            <a:r>
              <a:rPr lang="en-US" sz="1600" dirty="0">
                <a:solidFill>
                  <a:schemeClr val="tx1"/>
                </a:solidFill>
                <a:latin typeface="Courier New" panose="02070309020205020404" pitchFamily="49" charset="0"/>
                <a:cs typeface="Courier New" panose="02070309020205020404" pitchFamily="49" charset="0"/>
              </a:rPr>
              <a:t> &lt; 0) || (minx &gt; 1) || (</a:t>
            </a:r>
            <a:r>
              <a:rPr lang="en-US" sz="1600" dirty="0" err="1">
                <a:solidFill>
                  <a:schemeClr val="tx1"/>
                </a:solidFill>
                <a:latin typeface="Courier New" panose="02070309020205020404" pitchFamily="49" charset="0"/>
                <a:cs typeface="Courier New" panose="02070309020205020404" pitchFamily="49" charset="0"/>
              </a:rPr>
              <a:t>miny</a:t>
            </a:r>
            <a:r>
              <a:rPr lang="en-US" sz="1600" dirty="0">
                <a:solidFill>
                  <a:schemeClr val="tx1"/>
                </a:solidFill>
                <a:latin typeface="Courier New" panose="02070309020205020404" pitchFamily="49" charset="0"/>
                <a:cs typeface="Courier New" panose="02070309020205020404" pitchFamily="49" charset="0"/>
              </a:rPr>
              <a:t> &gt; 1);</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endif</a:t>
            </a:r>
            <a:r>
              <a:rPr lang="en-US" sz="1600" dirty="0">
                <a:solidFill>
                  <a:schemeClr val="tx1"/>
                </a:solidFill>
                <a:latin typeface="Courier New" panose="02070309020205020404" pitchFamily="49" charset="0"/>
                <a:cs typeface="Courier New" panose="02070309020205020404" pitchFamily="49" charset="0"/>
              </a:rPr>
              <a:t/>
            </a:r>
            <a:br>
              <a:rPr lang="en-US" sz="1600" dirty="0">
                <a:solidFill>
                  <a:schemeClr val="tx1"/>
                </a:solidFill>
                <a:latin typeface="Courier New" panose="02070309020205020404" pitchFamily="49" charset="0"/>
                <a:cs typeface="Courier New" panose="02070309020205020404" pitchFamily="49" charset="0"/>
              </a:rPr>
            </a:br>
            <a:endParaRPr lang="en-US"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74184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2052918"/>
            <a:ext cx="8946541" cy="2522061"/>
          </a:xfrm>
        </p:spPr>
        <p:txBody>
          <a:bodyPr>
            <a:normAutofit fontScale="92500" lnSpcReduction="20000"/>
          </a:bodyPr>
          <a:lstStyle/>
          <a:p>
            <a:r>
              <a:rPr lang="en-US" dirty="0"/>
              <a:t>Small-primitives culling</a:t>
            </a:r>
          </a:p>
          <a:p>
            <a:pPr lvl="1"/>
            <a:r>
              <a:rPr lang="en-US" dirty="0"/>
              <a:t>Allows to cull triangles that are too small to be seen</a:t>
            </a:r>
          </a:p>
          <a:p>
            <a:pPr lvl="2"/>
            <a:r>
              <a:rPr lang="en-US" dirty="0"/>
              <a:t>Triangles that do not touch any sample point after projection</a:t>
            </a:r>
          </a:p>
          <a:p>
            <a:pPr lvl="2"/>
            <a:r>
              <a:rPr lang="en-US" dirty="0"/>
              <a:t>Long and thin triangles that do not touch any sample are culled as well</a:t>
            </a:r>
          </a:p>
          <a:p>
            <a:pPr lvl="2"/>
            <a:r>
              <a:rPr lang="es-ES" dirty="0"/>
              <a:t>More </a:t>
            </a:r>
            <a:r>
              <a:rPr lang="en-US" dirty="0"/>
              <a:t>efficient</a:t>
            </a:r>
            <a:r>
              <a:rPr lang="es-ES" dirty="0"/>
              <a:t> use of hardware </a:t>
            </a:r>
            <a:r>
              <a:rPr lang="en-US" dirty="0"/>
              <a:t>resources</a:t>
            </a:r>
          </a:p>
          <a:p>
            <a:pPr lvl="1"/>
            <a:r>
              <a:rPr lang="en-US" dirty="0"/>
              <a:t>Cost:</a:t>
            </a:r>
            <a:r>
              <a:rPr lang="en-US" dirty="0">
                <a:sym typeface="Wingdings" panose="05000000000000000000" pitchFamily="2" charset="2"/>
              </a:rPr>
              <a:t></a:t>
            </a:r>
            <a:r>
              <a:rPr lang="en-US" dirty="0"/>
              <a:t> triangle touches any subpixel samples</a:t>
            </a:r>
          </a:p>
          <a:p>
            <a:pPr lvl="1"/>
            <a:r>
              <a:rPr lang="en-US" dirty="0"/>
              <a:t>Effectiveness:</a:t>
            </a:r>
            <a:r>
              <a:rPr lang="en-US" dirty="0">
                <a:sym typeface="Wingdings" panose="05000000000000000000" pitchFamily="2" charset="2"/>
              </a:rPr>
              <a:t></a:t>
            </a:r>
            <a:r>
              <a:rPr lang="en-US" dirty="0"/>
              <a:t> medium (depends on the size of the triangles and screen res)</a:t>
            </a:r>
          </a:p>
          <a:p>
            <a:endParaRPr lang="en-US" dirty="0"/>
          </a:p>
        </p:txBody>
      </p:sp>
      <p:sp>
        <p:nvSpPr>
          <p:cNvPr id="4" name="Rectángulo 3"/>
          <p:cNvSpPr/>
          <p:nvPr/>
        </p:nvSpPr>
        <p:spPr>
          <a:xfrm>
            <a:off x="2994765" y="477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3" name="Elipse 22"/>
          <p:cNvSpPr/>
          <p:nvPr/>
        </p:nvSpPr>
        <p:spPr>
          <a:xfrm>
            <a:off x="3148276" y="492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ángulo 50"/>
          <p:cNvSpPr/>
          <p:nvPr/>
        </p:nvSpPr>
        <p:spPr>
          <a:xfrm>
            <a:off x="3349442" y="477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52" name="Elipse 51"/>
          <p:cNvSpPr/>
          <p:nvPr/>
        </p:nvSpPr>
        <p:spPr>
          <a:xfrm>
            <a:off x="3502953" y="492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ángulo 52"/>
          <p:cNvSpPr/>
          <p:nvPr/>
        </p:nvSpPr>
        <p:spPr>
          <a:xfrm>
            <a:off x="3698796" y="477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54" name="Elipse 53"/>
          <p:cNvSpPr/>
          <p:nvPr/>
        </p:nvSpPr>
        <p:spPr>
          <a:xfrm>
            <a:off x="3852307" y="492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ángulo 54"/>
          <p:cNvSpPr/>
          <p:nvPr/>
        </p:nvSpPr>
        <p:spPr>
          <a:xfrm>
            <a:off x="4053473" y="477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57" name="Rectángulo 56"/>
          <p:cNvSpPr/>
          <p:nvPr/>
        </p:nvSpPr>
        <p:spPr>
          <a:xfrm>
            <a:off x="2994765" y="513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58" name="Elipse 57"/>
          <p:cNvSpPr/>
          <p:nvPr/>
        </p:nvSpPr>
        <p:spPr>
          <a:xfrm>
            <a:off x="3148276" y="528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ángulo 58"/>
          <p:cNvSpPr/>
          <p:nvPr/>
        </p:nvSpPr>
        <p:spPr>
          <a:xfrm>
            <a:off x="3349442" y="513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60" name="Elipse 59"/>
          <p:cNvSpPr/>
          <p:nvPr/>
        </p:nvSpPr>
        <p:spPr>
          <a:xfrm>
            <a:off x="3502953" y="528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ángulo 60"/>
          <p:cNvSpPr/>
          <p:nvPr/>
        </p:nvSpPr>
        <p:spPr>
          <a:xfrm>
            <a:off x="3698796" y="513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63" name="Rectángulo 62"/>
          <p:cNvSpPr/>
          <p:nvPr/>
        </p:nvSpPr>
        <p:spPr>
          <a:xfrm>
            <a:off x="4053473" y="513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64" name="Elipse 63"/>
          <p:cNvSpPr/>
          <p:nvPr/>
        </p:nvSpPr>
        <p:spPr>
          <a:xfrm>
            <a:off x="4206984" y="528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ángulo 72"/>
          <p:cNvSpPr/>
          <p:nvPr/>
        </p:nvSpPr>
        <p:spPr>
          <a:xfrm>
            <a:off x="2994765" y="549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74" name="Elipse 73"/>
          <p:cNvSpPr/>
          <p:nvPr/>
        </p:nvSpPr>
        <p:spPr>
          <a:xfrm>
            <a:off x="3148276" y="564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ángulo 74"/>
          <p:cNvSpPr/>
          <p:nvPr/>
        </p:nvSpPr>
        <p:spPr>
          <a:xfrm>
            <a:off x="3349442" y="549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76" name="Elipse 75"/>
          <p:cNvSpPr/>
          <p:nvPr/>
        </p:nvSpPr>
        <p:spPr>
          <a:xfrm>
            <a:off x="3502953" y="564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ectángulo 76"/>
          <p:cNvSpPr/>
          <p:nvPr/>
        </p:nvSpPr>
        <p:spPr>
          <a:xfrm>
            <a:off x="3698796" y="549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78" name="Elipse 77"/>
          <p:cNvSpPr/>
          <p:nvPr/>
        </p:nvSpPr>
        <p:spPr>
          <a:xfrm>
            <a:off x="3852307" y="564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Rectángulo 78"/>
          <p:cNvSpPr/>
          <p:nvPr/>
        </p:nvSpPr>
        <p:spPr>
          <a:xfrm>
            <a:off x="4053473" y="549138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0" name="Elipse 79"/>
          <p:cNvSpPr/>
          <p:nvPr/>
        </p:nvSpPr>
        <p:spPr>
          <a:xfrm>
            <a:off x="4206984" y="564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ángulo 80"/>
          <p:cNvSpPr/>
          <p:nvPr/>
        </p:nvSpPr>
        <p:spPr>
          <a:xfrm>
            <a:off x="2994765" y="5848665"/>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2" name="Elipse 81"/>
          <p:cNvSpPr/>
          <p:nvPr/>
        </p:nvSpPr>
        <p:spPr>
          <a:xfrm>
            <a:off x="3148276" y="6007163"/>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ángulo 82"/>
          <p:cNvSpPr/>
          <p:nvPr/>
        </p:nvSpPr>
        <p:spPr>
          <a:xfrm>
            <a:off x="3349442" y="5848665"/>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5" name="Rectángulo 84"/>
          <p:cNvSpPr/>
          <p:nvPr/>
        </p:nvSpPr>
        <p:spPr>
          <a:xfrm>
            <a:off x="3698796" y="5848665"/>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7" name="Rectángulo 86"/>
          <p:cNvSpPr/>
          <p:nvPr/>
        </p:nvSpPr>
        <p:spPr>
          <a:xfrm>
            <a:off x="4053473" y="5848665"/>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8" name="Elipse 87"/>
          <p:cNvSpPr/>
          <p:nvPr/>
        </p:nvSpPr>
        <p:spPr>
          <a:xfrm>
            <a:off x="4206984" y="6007163"/>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riángulo isósceles 88"/>
          <p:cNvSpPr/>
          <p:nvPr/>
        </p:nvSpPr>
        <p:spPr>
          <a:xfrm>
            <a:off x="3877246" y="4926731"/>
            <a:ext cx="324415" cy="338498"/>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6" name="Elipse 55"/>
          <p:cNvSpPr/>
          <p:nvPr/>
        </p:nvSpPr>
        <p:spPr>
          <a:xfrm>
            <a:off x="4206984" y="492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riángulo isósceles 89"/>
          <p:cNvSpPr/>
          <p:nvPr/>
        </p:nvSpPr>
        <p:spPr>
          <a:xfrm rot="3122503">
            <a:off x="3923317" y="5340500"/>
            <a:ext cx="324415" cy="338498"/>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2" name="Elipse 61"/>
          <p:cNvSpPr/>
          <p:nvPr/>
        </p:nvSpPr>
        <p:spPr>
          <a:xfrm>
            <a:off x="3852307" y="5289878"/>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Triángulo isósceles 90"/>
          <p:cNvSpPr/>
          <p:nvPr/>
        </p:nvSpPr>
        <p:spPr>
          <a:xfrm rot="169234">
            <a:off x="3267624" y="4869881"/>
            <a:ext cx="209067" cy="1260864"/>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4" name="Elipse 83"/>
          <p:cNvSpPr/>
          <p:nvPr/>
        </p:nvSpPr>
        <p:spPr>
          <a:xfrm>
            <a:off x="3502953" y="6007163"/>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Elipse 85"/>
          <p:cNvSpPr/>
          <p:nvPr/>
        </p:nvSpPr>
        <p:spPr>
          <a:xfrm>
            <a:off x="3852307" y="6007163"/>
            <a:ext cx="4765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adroTexto 91"/>
          <p:cNvSpPr txBox="1"/>
          <p:nvPr/>
        </p:nvSpPr>
        <p:spPr>
          <a:xfrm>
            <a:off x="5432615" y="4958036"/>
            <a:ext cx="5223436" cy="1200329"/>
          </a:xfrm>
          <a:prstGeom prst="rect">
            <a:avLst/>
          </a:prstGeom>
          <a:noFill/>
        </p:spPr>
        <p:txBody>
          <a:bodyPr wrap="square" rtlCol="0">
            <a:spAutoFit/>
          </a:bodyPr>
          <a:lstStyle/>
          <a:p>
            <a:r>
              <a:rPr lang="es-ES" u="sng" dirty="0" err="1"/>
              <a:t>Primitive-rate</a:t>
            </a:r>
            <a:r>
              <a:rPr lang="es-ES" u="sng" dirty="0"/>
              <a:t> </a:t>
            </a:r>
            <a:r>
              <a:rPr lang="es-ES" u="sng" dirty="0" err="1"/>
              <a:t>bound</a:t>
            </a:r>
            <a:endParaRPr lang="es-ES" u="sng" dirty="0"/>
          </a:p>
          <a:p>
            <a:pPr marL="285750" indent="-285750">
              <a:buFont typeface="Arial" panose="020B0604020202020204" pitchFamily="34" charset="0"/>
              <a:buChar char="•"/>
            </a:pPr>
            <a:r>
              <a:rPr lang="es-ES" dirty="0" err="1">
                <a:sym typeface="Wingdings" panose="05000000000000000000" pitchFamily="2" charset="2"/>
              </a:rPr>
              <a:t>only</a:t>
            </a:r>
            <a:r>
              <a:rPr lang="es-ES" dirty="0">
                <a:sym typeface="Wingdings" panose="05000000000000000000" pitchFamily="2" charset="2"/>
              </a:rPr>
              <a:t> </a:t>
            </a:r>
            <a:r>
              <a:rPr lang="es-ES" dirty="0" err="1">
                <a:sym typeface="Wingdings" panose="05000000000000000000" pitchFamily="2" charset="2"/>
              </a:rPr>
              <a:t>one</a:t>
            </a:r>
            <a:r>
              <a:rPr lang="es-ES" dirty="0">
                <a:sym typeface="Wingdings" panose="05000000000000000000" pitchFamily="2" charset="2"/>
              </a:rPr>
              <a:t> </a:t>
            </a:r>
            <a:r>
              <a:rPr lang="es-ES" dirty="0" err="1">
                <a:sym typeface="Wingdings" panose="05000000000000000000" pitchFamily="2" charset="2"/>
              </a:rPr>
              <a:t>primitive</a:t>
            </a:r>
            <a:r>
              <a:rPr lang="es-ES" dirty="0">
                <a:sym typeface="Wingdings" panose="05000000000000000000" pitchFamily="2" charset="2"/>
              </a:rPr>
              <a:t> per </a:t>
            </a:r>
            <a:r>
              <a:rPr lang="es-ES" dirty="0" err="1">
                <a:sym typeface="Wingdings" panose="05000000000000000000" pitchFamily="2" charset="2"/>
              </a:rPr>
              <a:t>cycle</a:t>
            </a:r>
            <a:r>
              <a:rPr lang="es-ES" dirty="0">
                <a:sym typeface="Wingdings" panose="05000000000000000000" pitchFamily="2" charset="2"/>
              </a:rPr>
              <a:t> per tile can be </a:t>
            </a:r>
            <a:r>
              <a:rPr lang="es-ES" dirty="0" err="1">
                <a:sym typeface="Wingdings" panose="05000000000000000000" pitchFamily="2" charset="2"/>
              </a:rPr>
              <a:t>scanned</a:t>
            </a:r>
            <a:r>
              <a:rPr lang="es-ES" dirty="0">
                <a:sym typeface="Wingdings" panose="05000000000000000000" pitchFamily="2" charset="2"/>
              </a:rPr>
              <a:t> (</a:t>
            </a:r>
            <a:r>
              <a:rPr lang="es-ES" dirty="0" err="1">
                <a:sym typeface="Wingdings" panose="05000000000000000000" pitchFamily="2" charset="2"/>
              </a:rPr>
              <a:t>see</a:t>
            </a:r>
            <a:r>
              <a:rPr lang="es-ES" dirty="0">
                <a:sym typeface="Wingdings" panose="05000000000000000000" pitchFamily="2" charset="2"/>
              </a:rPr>
              <a:t> [</a:t>
            </a:r>
            <a:r>
              <a:rPr lang="es-ES" dirty="0" err="1">
                <a:sym typeface="Wingdings" panose="05000000000000000000" pitchFamily="2" charset="2"/>
              </a:rPr>
              <a:t>Wihlidal</a:t>
            </a:r>
            <a:r>
              <a:rPr lang="es-ES" dirty="0">
                <a:sym typeface="Wingdings" panose="05000000000000000000" pitchFamily="2" charset="2"/>
              </a:rPr>
              <a:t>])</a:t>
            </a:r>
          </a:p>
          <a:p>
            <a:pPr marL="285750" indent="-285750">
              <a:buFont typeface="Arial" panose="020B0604020202020204" pitchFamily="34" charset="0"/>
              <a:buChar char="•"/>
            </a:pPr>
            <a:r>
              <a:rPr lang="es-ES" dirty="0" err="1">
                <a:sym typeface="Wingdings" panose="05000000000000000000" pitchFamily="2" charset="2"/>
              </a:rPr>
              <a:t>Very</a:t>
            </a:r>
            <a:r>
              <a:rPr lang="es-ES" dirty="0">
                <a:sym typeface="Wingdings" panose="05000000000000000000" pitchFamily="2" charset="2"/>
              </a:rPr>
              <a:t> </a:t>
            </a:r>
            <a:r>
              <a:rPr lang="es-ES" dirty="0" err="1">
                <a:sym typeface="Wingdings" panose="05000000000000000000" pitchFamily="2" charset="2"/>
              </a:rPr>
              <a:t>inefficient</a:t>
            </a:r>
            <a:r>
              <a:rPr lang="es-ES" dirty="0">
                <a:sym typeface="Wingdings" panose="05000000000000000000" pitchFamily="2" charset="2"/>
              </a:rPr>
              <a:t> use of </a:t>
            </a:r>
            <a:r>
              <a:rPr lang="es-ES" dirty="0" err="1">
                <a:sym typeface="Wingdings" panose="05000000000000000000" pitchFamily="2" charset="2"/>
              </a:rPr>
              <a:t>rasterization</a:t>
            </a:r>
            <a:r>
              <a:rPr lang="es-ES" dirty="0">
                <a:sym typeface="Wingdings" panose="05000000000000000000" pitchFamily="2" charset="2"/>
              </a:rPr>
              <a:t> </a:t>
            </a:r>
            <a:r>
              <a:rPr lang="es-ES" dirty="0" err="1">
                <a:sym typeface="Wingdings" panose="05000000000000000000" pitchFamily="2" charset="2"/>
              </a:rPr>
              <a:t>units</a:t>
            </a:r>
            <a:endParaRPr lang="en-US" dirty="0"/>
          </a:p>
        </p:txBody>
      </p:sp>
      <p:sp>
        <p:nvSpPr>
          <p:cNvPr id="93" name="Flecha: a la derecha 92"/>
          <p:cNvSpPr/>
          <p:nvPr/>
        </p:nvSpPr>
        <p:spPr>
          <a:xfrm rot="11101031">
            <a:off x="4533999" y="5435752"/>
            <a:ext cx="777540" cy="200326"/>
          </a:xfrm>
          <a:prstGeom prst="rightArrow">
            <a:avLst>
              <a:gd name="adj1" fmla="val 301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4400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Motivation</a:t>
            </a:r>
          </a:p>
        </p:txBody>
      </p:sp>
      <p:sp>
        <p:nvSpPr>
          <p:cNvPr id="3" name="Marcador de contenido 2"/>
          <p:cNvSpPr>
            <a:spLocks noGrp="1"/>
          </p:cNvSpPr>
          <p:nvPr>
            <p:ph idx="1"/>
          </p:nvPr>
        </p:nvSpPr>
        <p:spPr/>
        <p:txBody>
          <a:bodyPr>
            <a:normAutofit/>
          </a:bodyPr>
          <a:lstStyle/>
          <a:p>
            <a:r>
              <a:rPr lang="en-US" sz="2800" noProof="0" dirty="0"/>
              <a:t>Forward rendering shades all fragments in triangle-submission order</a:t>
            </a:r>
          </a:p>
          <a:p>
            <a:pPr lvl="1"/>
            <a:r>
              <a:rPr lang="en-US" sz="2000" noProof="0" dirty="0"/>
              <a:t>Wastes rendering power on pixels that don’t contribute to the final image</a:t>
            </a:r>
          </a:p>
          <a:p>
            <a:r>
              <a:rPr lang="en-US" sz="2800" noProof="0" dirty="0"/>
              <a:t>Deferred shading solves this problem in 2 steps:</a:t>
            </a:r>
          </a:p>
          <a:p>
            <a:pPr lvl="1"/>
            <a:r>
              <a:rPr lang="en-US" sz="2000" noProof="0" dirty="0"/>
              <a:t>First, surface attributes are stored in screen buffers -&gt; G-Buffer</a:t>
            </a:r>
          </a:p>
          <a:p>
            <a:pPr lvl="1"/>
            <a:r>
              <a:rPr lang="en-US" sz="2000" noProof="0" dirty="0"/>
              <a:t>Second, shading is computed for visible fragments only</a:t>
            </a:r>
          </a:p>
          <a:p>
            <a:r>
              <a:rPr lang="en-US" sz="2800" noProof="0" dirty="0"/>
              <a:t>However, deferred shading increases memory bandwidth consumption:</a:t>
            </a:r>
          </a:p>
          <a:p>
            <a:pPr lvl="1"/>
            <a:r>
              <a:rPr lang="en-US" sz="2000" noProof="0" dirty="0"/>
              <a:t>Screen buffers for: normal, depth, albedo, material ID,…</a:t>
            </a:r>
          </a:p>
          <a:p>
            <a:pPr lvl="1"/>
            <a:r>
              <a:rPr lang="en-US" sz="2000" noProof="0" dirty="0"/>
              <a:t>G-Buffer size becomes challenging at high resolutions</a:t>
            </a:r>
          </a:p>
        </p:txBody>
      </p:sp>
    </p:spTree>
    <p:extLst>
      <p:ext uri="{BB962C8B-B14F-4D97-AF65-F5344CB8AC3E}">
        <p14:creationId xmlns:p14="http://schemas.microsoft.com/office/powerpoint/2010/main" val="22321686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2052918"/>
            <a:ext cx="8946541" cy="2522061"/>
          </a:xfrm>
        </p:spPr>
        <p:txBody>
          <a:bodyPr>
            <a:normAutofit/>
          </a:bodyPr>
          <a:lstStyle/>
          <a:p>
            <a:r>
              <a:rPr lang="en-US" dirty="0"/>
              <a:t>Implementation is a two-step approach</a:t>
            </a:r>
          </a:p>
          <a:p>
            <a:pPr lvl="1"/>
            <a:r>
              <a:rPr lang="en-US" dirty="0"/>
              <a:t>Test if one of the vertices is outside the </a:t>
            </a:r>
            <a:r>
              <a:rPr lang="en-US" dirty="0" err="1"/>
              <a:t>Guardband</a:t>
            </a:r>
            <a:r>
              <a:rPr lang="en-US" dirty="0"/>
              <a:t/>
            </a:r>
            <a:br>
              <a:rPr lang="en-US" dirty="0"/>
            </a:br>
            <a:r>
              <a:rPr lang="en-US" dirty="0"/>
              <a:t>-&gt; can’t be a small triangle</a:t>
            </a:r>
          </a:p>
          <a:p>
            <a:pPr lvl="1"/>
            <a:r>
              <a:rPr lang="en-US" dirty="0"/>
              <a:t>If all vertices of a triangle are inside the </a:t>
            </a:r>
            <a:r>
              <a:rPr lang="en-US" dirty="0" err="1"/>
              <a:t>Guardband</a:t>
            </a:r>
            <a:r>
              <a:rPr lang="en-US" dirty="0"/>
              <a:t/>
            </a:r>
            <a:br>
              <a:rPr lang="en-US" dirty="0"/>
            </a:br>
            <a:r>
              <a:rPr lang="en-US" dirty="0"/>
              <a:t>-&gt; do the actual small size test</a:t>
            </a:r>
          </a:p>
        </p:txBody>
      </p:sp>
    </p:spTree>
    <p:extLst>
      <p:ext uri="{BB962C8B-B14F-4D97-AF65-F5344CB8AC3E}">
        <p14:creationId xmlns:p14="http://schemas.microsoft.com/office/powerpoint/2010/main" val="1181224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a:t>Compute-based triangle filtering</a:t>
            </a:r>
            <a:endParaRPr lang="en-US" altLang="en-US" dirty="0"/>
          </a:p>
        </p:txBody>
      </p:sp>
      <p:sp>
        <p:nvSpPr>
          <p:cNvPr id="44035" name="Content Placeholder 2"/>
          <p:cNvSpPr>
            <a:spLocks noGrp="1"/>
          </p:cNvSpPr>
          <p:nvPr>
            <p:ph idx="1"/>
          </p:nvPr>
        </p:nvSpPr>
        <p:spPr/>
        <p:txBody>
          <a:bodyPr/>
          <a:lstStyle/>
          <a:p>
            <a:pPr eaLnBrk="1" hangingPunct="1"/>
            <a:r>
              <a:rPr lang="en-US" altLang="en-US" dirty="0"/>
              <a:t>Guard band clipping</a:t>
            </a:r>
            <a:br>
              <a:rPr lang="en-US" altLang="en-US" dirty="0"/>
            </a:br>
            <a:r>
              <a:rPr lang="en-US" altLang="en-US" dirty="0"/>
              <a:t>Usually part of rasterization: there is a guard band around the viewport</a:t>
            </a:r>
          </a:p>
          <a:p>
            <a:pPr lvl="1" eaLnBrk="1" hangingPunct="1"/>
            <a:endParaRPr lang="en-US" altLang="en-US" dirty="0"/>
          </a:p>
          <a:p>
            <a:pPr lvl="1" eaLnBrk="1" hangingPunct="1"/>
            <a:endParaRPr lang="en-US" altLang="en-US" sz="2000" dirty="0"/>
          </a:p>
          <a:p>
            <a:pPr lvl="1" eaLnBrk="1" hangingPunct="1"/>
            <a:endParaRPr lang="en-US" altLang="en-US" sz="2000" dirty="0"/>
          </a:p>
          <a:p>
            <a:pPr lvl="1" eaLnBrk="1" hangingPunct="1"/>
            <a:endParaRPr lang="en-US" altLang="en-US" sz="2000" dirty="0"/>
          </a:p>
          <a:p>
            <a:pPr lvl="1" eaLnBrk="1" hangingPunct="1"/>
            <a:endParaRPr lang="en-US" altLang="en-US" sz="2000" dirty="0"/>
          </a:p>
          <a:p>
            <a:pPr lvl="1" eaLnBrk="1" hangingPunct="1"/>
            <a:r>
              <a:rPr lang="en-US" altLang="en-US" sz="2000" dirty="0"/>
              <a:t>Medium gray triangles -&gt; outside viewport -&gt; rejected</a:t>
            </a:r>
          </a:p>
          <a:p>
            <a:pPr lvl="1" eaLnBrk="1" hangingPunct="1"/>
            <a:r>
              <a:rPr lang="en-US" altLang="en-US" sz="2000" dirty="0"/>
              <a:t>Light gray triangles -&gt; completely in the guard band -&gt; rasterized and the pixels outside of the viewport are ignored by rasterizer</a:t>
            </a:r>
          </a:p>
          <a:p>
            <a:pPr lvl="1" eaLnBrk="1" hangingPunct="1"/>
            <a:r>
              <a:rPr lang="en-US" altLang="en-US" sz="2000" dirty="0"/>
              <a:t>Dark triangle needs to be clipped</a:t>
            </a:r>
          </a:p>
          <a:p>
            <a:pPr lvl="1" eaLnBrk="1" hangingPunct="1"/>
            <a:endParaRPr lang="en-US" altLang="en-US" dirty="0"/>
          </a:p>
          <a:p>
            <a:pPr lvl="1" eaLnBrk="1" hangingPunct="1"/>
            <a:endParaRPr lang="en-US" altLang="en-US" i="1" dirty="0"/>
          </a:p>
          <a:p>
            <a:pPr lvl="1" eaLnBrk="1" hangingPunct="1"/>
            <a:endParaRPr lang="en-US" altLang="en-US" i="1" dirty="0"/>
          </a:p>
          <a:p>
            <a:pPr eaLnBrk="1" hangingPunct="1"/>
            <a:endParaRPr lang="en-US" altLang="en-US" dirty="0"/>
          </a:p>
        </p:txBody>
      </p:sp>
      <p:pic>
        <p:nvPicPr>
          <p:cNvPr id="44036" name="Picture 2" descr="C:\Users\wolf-480M\Desktop\OGL\Images\GuardBandClipping.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71575" y="2792507"/>
            <a:ext cx="2695390" cy="153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720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1532948"/>
            <a:ext cx="8946541" cy="2522061"/>
          </a:xfrm>
        </p:spPr>
        <p:txBody>
          <a:bodyPr>
            <a:normAutofit/>
          </a:bodyPr>
          <a:lstStyle/>
          <a:p>
            <a:r>
              <a:rPr lang="en-US" dirty="0"/>
              <a:t>Test if vertex outside the </a:t>
            </a:r>
            <a:r>
              <a:rPr lang="en-US" dirty="0" err="1"/>
              <a:t>Guardband</a:t>
            </a:r>
            <a:endParaRPr lang="en-US" dirty="0"/>
          </a:p>
        </p:txBody>
      </p:sp>
      <p:sp>
        <p:nvSpPr>
          <p:cNvPr id="4" name="CuadroTexto 4"/>
          <p:cNvSpPr txBox="1"/>
          <p:nvPr/>
        </p:nvSpPr>
        <p:spPr>
          <a:xfrm>
            <a:off x="170335" y="1940973"/>
            <a:ext cx="11743765" cy="50167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endParaRPr lang="en-US" sz="1600" dirty="0">
              <a:solidFill>
                <a:schemeClr val="tx1"/>
              </a:solidFill>
              <a:latin typeface="Courier New" panose="02070309020205020404" pitchFamily="49" charset="0"/>
              <a:cs typeface="Courier New" panose="02070309020205020404" pitchFamily="49" charset="0"/>
            </a:endParaRPr>
          </a:p>
          <a:p>
            <a:r>
              <a:rPr lang="sv-SE" sz="1600" dirty="0">
                <a:solidFill>
                  <a:schemeClr val="tx1"/>
                </a:solidFill>
                <a:latin typeface="Courier New" panose="02070309020205020404" pitchFamily="49" charset="0"/>
                <a:cs typeface="Courier New" panose="02070309020205020404" pitchFamily="49" charset="0"/>
              </a:rPr>
              <a:t>int2 minBB = int2(1 &lt;&lt; 30, 1 &lt;&lt; 30);</a:t>
            </a:r>
          </a:p>
          <a:p>
            <a:r>
              <a:rPr lang="en-US" sz="1600" dirty="0">
                <a:solidFill>
                  <a:schemeClr val="tx1"/>
                </a:solidFill>
                <a:latin typeface="Courier New" panose="02070309020205020404" pitchFamily="49" charset="0"/>
                <a:cs typeface="Courier New" panose="02070309020205020404" pitchFamily="49" charset="0"/>
              </a:rPr>
              <a:t>int2 </a:t>
            </a:r>
            <a:r>
              <a:rPr lang="en-US" sz="1600" dirty="0" err="1">
                <a:solidFill>
                  <a:schemeClr val="tx1"/>
                </a:solidFill>
                <a:latin typeface="Courier New" panose="02070309020205020404" pitchFamily="49" charset="0"/>
                <a:cs typeface="Courier New" panose="02070309020205020404" pitchFamily="49" charset="0"/>
              </a:rPr>
              <a:t>maxBB</a:t>
            </a:r>
            <a:r>
              <a:rPr lang="en-US" sz="1600" dirty="0">
                <a:solidFill>
                  <a:schemeClr val="tx1"/>
                </a:solidFill>
                <a:latin typeface="Courier New" panose="02070309020205020404" pitchFamily="49" charset="0"/>
                <a:cs typeface="Courier New" panose="02070309020205020404" pitchFamily="49" charset="0"/>
              </a:rPr>
              <a:t> = int2(-(1 &lt;&lt; 30), -(1 &lt;&lt; 30));</a:t>
            </a:r>
          </a:p>
          <a:p>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bool </a:t>
            </a:r>
            <a:r>
              <a:rPr lang="en-US" sz="1600" dirty="0" err="1">
                <a:solidFill>
                  <a:schemeClr val="tx1"/>
                </a:solidFill>
                <a:latin typeface="Courier New" panose="02070309020205020404" pitchFamily="49" charset="0"/>
                <a:cs typeface="Courier New" panose="02070309020205020404" pitchFamily="49" charset="0"/>
              </a:rPr>
              <a:t>insideGuardBand</a:t>
            </a:r>
            <a:r>
              <a:rPr lang="en-US" sz="1600" dirty="0">
                <a:solidFill>
                  <a:schemeClr val="tx1"/>
                </a:solidFill>
                <a:latin typeface="Courier New" panose="02070309020205020404" pitchFamily="49" charset="0"/>
                <a:cs typeface="Courier New" panose="02070309020205020404" pitchFamily="49" charset="0"/>
              </a:rPr>
              <a:t> = true;</a:t>
            </a:r>
          </a:p>
          <a:p>
            <a:r>
              <a:rPr lang="nn-NO" sz="1600" dirty="0">
                <a:solidFill>
                  <a:schemeClr val="tx1"/>
                </a:solidFill>
                <a:latin typeface="Courier New" panose="02070309020205020404" pitchFamily="49" charset="0"/>
                <a:cs typeface="Courier New" panose="02070309020205020404" pitchFamily="49" charset="0"/>
              </a:rPr>
              <a:t>for (uint i = 0; i &lt; 3; ++i)</a:t>
            </a:r>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float2 </a:t>
            </a:r>
            <a:r>
              <a:rPr lang="en-US" sz="1600" dirty="0" err="1">
                <a:solidFill>
                  <a:schemeClr val="tx1"/>
                </a:solidFill>
                <a:latin typeface="Courier New" panose="02070309020205020404" pitchFamily="49" charset="0"/>
                <a:cs typeface="Courier New" panose="02070309020205020404" pitchFamily="49" charset="0"/>
              </a:rPr>
              <a:t>screenSpacePositionFP</a:t>
            </a:r>
            <a:r>
              <a:rPr lang="en-US" sz="1600" dirty="0">
                <a:solidFill>
                  <a:schemeClr val="tx1"/>
                </a:solidFill>
                <a:latin typeface="Courier New" panose="02070309020205020404" pitchFamily="49" charset="0"/>
                <a:cs typeface="Courier New" panose="02070309020205020404" pitchFamily="49" charset="0"/>
              </a:rPr>
              <a:t> = vertices[</a:t>
            </a:r>
            <a:r>
              <a:rPr lang="en-US" sz="1600" dirty="0" err="1">
                <a:solidFill>
                  <a:schemeClr val="tx1"/>
                </a:solidFill>
                <a:latin typeface="Courier New" panose="02070309020205020404" pitchFamily="49" charset="0"/>
                <a:cs typeface="Courier New" panose="02070309020205020404" pitchFamily="49" charset="0"/>
              </a:rPr>
              <a:t>i</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xy</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windowSize</a:t>
            </a:r>
            <a:r>
              <a:rPr lang="en-US" sz="1600" dirty="0">
                <a:solidFill>
                  <a:schemeClr val="tx1"/>
                </a:solidFill>
                <a:latin typeface="Courier New" panose="02070309020205020404" pitchFamily="49" charset="0"/>
                <a:cs typeface="Courier New" panose="02070309020205020404" pitchFamily="49" charset="0"/>
              </a:rPr>
              <a:t>;</a:t>
            </a:r>
          </a:p>
          <a:p>
            <a:pPr lvl="1"/>
            <a:r>
              <a:rPr lang="en-US" sz="1600" dirty="0">
                <a:solidFill>
                  <a:schemeClr val="tx1"/>
                </a:solidFill>
                <a:latin typeface="Courier New" panose="02070309020205020404" pitchFamily="49" charset="0"/>
                <a:cs typeface="Courier New" panose="02070309020205020404" pitchFamily="49" charset="0"/>
              </a:rPr>
              <a:t>// Check if we would overflow after conversion</a:t>
            </a:r>
          </a:p>
          <a:p>
            <a:r>
              <a:rPr lang="en-US" sz="1600" dirty="0">
                <a:solidFill>
                  <a:schemeClr val="tx1"/>
                </a:solidFill>
                <a:latin typeface="Courier New" panose="02070309020205020404" pitchFamily="49" charset="0"/>
                <a:cs typeface="Courier New" panose="02070309020205020404" pitchFamily="49" charset="0"/>
              </a:rPr>
              <a:t>	if (</a:t>
            </a:r>
            <a:r>
              <a:rPr lang="en-US" sz="1600" dirty="0" err="1">
                <a:solidFill>
                  <a:schemeClr val="tx1"/>
                </a:solidFill>
                <a:latin typeface="Courier New" panose="02070309020205020404" pitchFamily="49" charset="0"/>
                <a:cs typeface="Courier New" panose="02070309020205020404" pitchFamily="49" charset="0"/>
              </a:rPr>
              <a:t>screenSpacePositionFP.x</a:t>
            </a:r>
            <a:r>
              <a:rPr lang="en-US" sz="1600" dirty="0">
                <a:solidFill>
                  <a:schemeClr val="tx1"/>
                </a:solidFill>
                <a:latin typeface="Courier New" panose="02070309020205020404" pitchFamily="49" charset="0"/>
                <a:cs typeface="Courier New" panose="02070309020205020404" pitchFamily="49" charset="0"/>
              </a:rPr>
              <a:t> &lt; -(1 &lt;&lt; 23)</a:t>
            </a:r>
          </a:p>
          <a:p>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screenSpacePositionFP.x</a:t>
            </a:r>
            <a:r>
              <a:rPr lang="en-US" sz="1600" dirty="0">
                <a:solidFill>
                  <a:schemeClr val="tx1"/>
                </a:solidFill>
                <a:latin typeface="Courier New" panose="02070309020205020404" pitchFamily="49" charset="0"/>
                <a:cs typeface="Courier New" panose="02070309020205020404" pitchFamily="49" charset="0"/>
              </a:rPr>
              <a:t> &gt;  (1 &lt;&lt; 23)</a:t>
            </a:r>
          </a:p>
          <a:p>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screenSpacePositionFP.y</a:t>
            </a:r>
            <a:r>
              <a:rPr lang="en-US" sz="1600" dirty="0">
                <a:solidFill>
                  <a:schemeClr val="tx1"/>
                </a:solidFill>
                <a:latin typeface="Courier New" panose="02070309020205020404" pitchFamily="49" charset="0"/>
                <a:cs typeface="Courier New" panose="02070309020205020404" pitchFamily="49" charset="0"/>
              </a:rPr>
              <a:t> &lt; -(1 &lt;&lt; 23)</a:t>
            </a:r>
          </a:p>
          <a:p>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screenSpacePositionFP.y</a:t>
            </a:r>
            <a:r>
              <a:rPr lang="en-US" sz="1600" dirty="0">
                <a:solidFill>
                  <a:schemeClr val="tx1"/>
                </a:solidFill>
                <a:latin typeface="Courier New" panose="02070309020205020404" pitchFamily="49" charset="0"/>
                <a:cs typeface="Courier New" panose="02070309020205020404" pitchFamily="49" charset="0"/>
              </a:rPr>
              <a:t> &gt;  (1 &lt;&lt; 23))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insideGuardBand</a:t>
            </a:r>
            <a:r>
              <a:rPr lang="en-US" sz="1600" dirty="0">
                <a:solidFill>
                  <a:schemeClr val="tx1"/>
                </a:solidFill>
                <a:latin typeface="Courier New" panose="02070309020205020404" pitchFamily="49" charset="0"/>
                <a:cs typeface="Courier New" panose="02070309020205020404" pitchFamily="49" charset="0"/>
              </a:rPr>
              <a:t> = false;</a:t>
            </a:r>
          </a:p>
          <a:p>
            <a:r>
              <a:rPr lang="en-US" sz="1600" dirty="0">
                <a:solidFill>
                  <a:schemeClr val="tx1"/>
                </a:solidFill>
                <a:latin typeface="Courier New" panose="02070309020205020404" pitchFamily="49" charset="0"/>
                <a:cs typeface="Courier New" panose="02070309020205020404" pitchFamily="49" charset="0"/>
              </a:rPr>
              <a:t>			}</a:t>
            </a:r>
          </a:p>
          <a:p>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 scale based on distance to from center to </a:t>
            </a:r>
            <a:r>
              <a:rPr lang="en-US" sz="1600" dirty="0" err="1">
                <a:solidFill>
                  <a:schemeClr val="tx1"/>
                </a:solidFill>
                <a:latin typeface="Courier New" panose="02070309020205020404" pitchFamily="49" charset="0"/>
                <a:cs typeface="Courier New" panose="02070309020205020404" pitchFamily="49" charset="0"/>
              </a:rPr>
              <a:t>msaa</a:t>
            </a:r>
            <a:r>
              <a:rPr lang="en-US" sz="1600" dirty="0">
                <a:solidFill>
                  <a:schemeClr val="tx1"/>
                </a:solidFill>
                <a:latin typeface="Courier New" panose="02070309020205020404" pitchFamily="49" charset="0"/>
                <a:cs typeface="Courier New" panose="02070309020205020404" pitchFamily="49" charset="0"/>
              </a:rPr>
              <a:t> sample point</a:t>
            </a:r>
          </a:p>
          <a:p>
            <a:r>
              <a:rPr lang="fr-FR" sz="1600" dirty="0">
                <a:solidFill>
                  <a:schemeClr val="tx1"/>
                </a:solidFill>
                <a:latin typeface="Courier New" panose="02070309020205020404" pitchFamily="49" charset="0"/>
                <a:cs typeface="Courier New" panose="02070309020205020404" pitchFamily="49" charset="0"/>
              </a:rPr>
              <a:t>	int2 </a:t>
            </a:r>
            <a:r>
              <a:rPr lang="fr-FR" sz="1600" dirty="0" err="1">
                <a:solidFill>
                  <a:schemeClr val="tx1"/>
                </a:solidFill>
                <a:latin typeface="Courier New" panose="02070309020205020404" pitchFamily="49" charset="0"/>
                <a:cs typeface="Courier New" panose="02070309020205020404" pitchFamily="49" charset="0"/>
              </a:rPr>
              <a:t>screenSpacePosition</a:t>
            </a:r>
            <a:r>
              <a:rPr lang="fr-FR" sz="1600" dirty="0">
                <a:solidFill>
                  <a:schemeClr val="tx1"/>
                </a:solidFill>
                <a:latin typeface="Courier New" panose="02070309020205020404" pitchFamily="49" charset="0"/>
                <a:cs typeface="Courier New" panose="02070309020205020404" pitchFamily="49" charset="0"/>
              </a:rPr>
              <a:t> = int2(</a:t>
            </a:r>
            <a:r>
              <a:rPr lang="fr-FR" sz="1600" dirty="0" err="1">
                <a:solidFill>
                  <a:schemeClr val="tx1"/>
                </a:solidFill>
                <a:latin typeface="Courier New" panose="02070309020205020404" pitchFamily="49" charset="0"/>
                <a:cs typeface="Courier New" panose="02070309020205020404" pitchFamily="49" charset="0"/>
              </a:rPr>
              <a:t>screenSpacePositionFP</a:t>
            </a:r>
            <a:r>
              <a:rPr lang="fr-FR" sz="1600" dirty="0">
                <a:solidFill>
                  <a:schemeClr val="tx1"/>
                </a:solidFill>
                <a:latin typeface="Courier New" panose="02070309020205020404" pitchFamily="49" charset="0"/>
                <a:cs typeface="Courier New" panose="02070309020205020404" pitchFamily="49" charset="0"/>
              </a:rPr>
              <a:t> * (SUBPIXEL_SAMPLES * </a:t>
            </a:r>
            <a:r>
              <a:rPr lang="fr-FR" sz="1600" dirty="0" err="1">
                <a:solidFill>
                  <a:schemeClr val="tx1"/>
                </a:solidFill>
                <a:latin typeface="Courier New" panose="02070309020205020404" pitchFamily="49" charset="0"/>
                <a:cs typeface="Courier New" panose="02070309020205020404" pitchFamily="49" charset="0"/>
              </a:rPr>
              <a:t>samples</a:t>
            </a:r>
            <a:r>
              <a:rPr lang="fr-FR"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minBB</a:t>
            </a:r>
            <a:r>
              <a:rPr lang="en-US" sz="1600" dirty="0">
                <a:solidFill>
                  <a:schemeClr val="tx1"/>
                </a:solidFill>
                <a:latin typeface="Courier New" panose="02070309020205020404" pitchFamily="49" charset="0"/>
                <a:cs typeface="Courier New" panose="02070309020205020404" pitchFamily="49" charset="0"/>
              </a:rPr>
              <a:t> = min (</a:t>
            </a:r>
            <a:r>
              <a:rPr lang="en-US" sz="1600" dirty="0" err="1">
                <a:solidFill>
                  <a:schemeClr val="tx1"/>
                </a:solidFill>
                <a:latin typeface="Courier New" panose="02070309020205020404" pitchFamily="49" charset="0"/>
                <a:cs typeface="Courier New" panose="02070309020205020404" pitchFamily="49" charset="0"/>
              </a:rPr>
              <a:t>screenSpacePosition</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minBB</a:t>
            </a:r>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maxBB</a:t>
            </a:r>
            <a:r>
              <a:rPr lang="en-US" sz="1600" dirty="0">
                <a:solidFill>
                  <a:schemeClr val="tx1"/>
                </a:solidFill>
                <a:latin typeface="Courier New" panose="02070309020205020404" pitchFamily="49" charset="0"/>
                <a:cs typeface="Courier New" panose="02070309020205020404" pitchFamily="49" charset="0"/>
              </a:rPr>
              <a:t> = max (</a:t>
            </a:r>
            <a:r>
              <a:rPr lang="en-US" sz="1600" dirty="0" err="1">
                <a:solidFill>
                  <a:schemeClr val="tx1"/>
                </a:solidFill>
                <a:latin typeface="Courier New" panose="02070309020205020404" pitchFamily="49" charset="0"/>
                <a:cs typeface="Courier New" panose="02070309020205020404" pitchFamily="49" charset="0"/>
              </a:rPr>
              <a:t>screenSpacePosition</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maxBB</a:t>
            </a:r>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98387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1532948"/>
            <a:ext cx="8946541" cy="2522061"/>
          </a:xfrm>
        </p:spPr>
        <p:txBody>
          <a:bodyPr>
            <a:normAutofit/>
          </a:bodyPr>
          <a:lstStyle/>
          <a:p>
            <a:r>
              <a:rPr lang="en-US" dirty="0"/>
              <a:t>Is the triangle of “small” size?</a:t>
            </a:r>
          </a:p>
        </p:txBody>
      </p:sp>
      <p:sp>
        <p:nvSpPr>
          <p:cNvPr id="4" name="CuadroTexto 4"/>
          <p:cNvSpPr txBox="1"/>
          <p:nvPr/>
        </p:nvSpPr>
        <p:spPr>
          <a:xfrm>
            <a:off x="170335" y="1940973"/>
            <a:ext cx="11743765" cy="427809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Courier New" panose="02070309020205020404" pitchFamily="49" charset="0"/>
                <a:cs typeface="Courier New" panose="02070309020205020404" pitchFamily="49" charset="0"/>
              </a:rPr>
              <a:t>// in </a:t>
            </a:r>
            <a:r>
              <a:rPr lang="en-US" sz="1600" dirty="0" err="1">
                <a:solidFill>
                  <a:schemeClr val="tx1"/>
                </a:solidFill>
                <a:latin typeface="Courier New" panose="02070309020205020404" pitchFamily="49" charset="0"/>
                <a:cs typeface="Courier New" panose="02070309020205020404" pitchFamily="49" charset="0"/>
              </a:rPr>
              <a:t>filterTriangles.shd</a:t>
            </a:r>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 if (</a:t>
            </a:r>
            <a:r>
              <a:rPr lang="en-US" sz="1600" dirty="0" err="1">
                <a:solidFill>
                  <a:schemeClr val="tx1"/>
                </a:solidFill>
                <a:latin typeface="Courier New" panose="02070309020205020404" pitchFamily="49" charset="0"/>
                <a:cs typeface="Courier New" panose="02070309020205020404" pitchFamily="49" charset="0"/>
              </a:rPr>
              <a:t>insideGuardBand</a:t>
            </a:r>
            <a:r>
              <a:rPr lang="en-US" sz="1600" dirty="0">
                <a:solidFill>
                  <a:schemeClr val="tx1"/>
                </a:solidFill>
                <a:latin typeface="Courier New" panose="02070309020205020404" pitchFamily="49" charset="0"/>
                <a:cs typeface="Courier New" panose="02070309020205020404" pitchFamily="49" charset="0"/>
              </a:rPr>
              <a:t>)</a:t>
            </a:r>
          </a:p>
          <a:p>
            <a:r>
              <a:rPr lang="en-US" sz="1600" dirty="0">
                <a:solidFill>
                  <a:schemeClr val="tx1"/>
                </a:solidFill>
                <a:latin typeface="Courier New" panose="02070309020205020404" pitchFamily="49" charset="0"/>
                <a:cs typeface="Courier New" panose="02070309020205020404" pitchFamily="49" charset="0"/>
              </a:rPr>
              <a:t>{</a:t>
            </a:r>
          </a:p>
          <a:p>
            <a:pPr lvl="1"/>
            <a:r>
              <a:rPr lang="fr-FR" sz="1600" dirty="0" err="1">
                <a:solidFill>
                  <a:schemeClr val="tx1"/>
                </a:solidFill>
                <a:latin typeface="Courier New" panose="02070309020205020404" pitchFamily="49" charset="0"/>
                <a:cs typeface="Courier New" panose="02070309020205020404" pitchFamily="49" charset="0"/>
              </a:rPr>
              <a:t>const</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uint</a:t>
            </a:r>
            <a:r>
              <a:rPr lang="fr-FR" sz="1600" dirty="0">
                <a:solidFill>
                  <a:schemeClr val="tx1"/>
                </a:solidFill>
                <a:latin typeface="Courier New" panose="02070309020205020404" pitchFamily="49" charset="0"/>
                <a:cs typeface="Courier New" panose="02070309020205020404" pitchFamily="49" charset="0"/>
              </a:rPr>
              <a:t> SUBPIXEL_SAMPLE_CENTER = SUBPIXEL_SAMPLES / 2;</a:t>
            </a:r>
          </a:p>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const</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uint</a:t>
            </a:r>
            <a:r>
              <a:rPr lang="en-US" sz="1600" dirty="0">
                <a:solidFill>
                  <a:schemeClr val="tx1"/>
                </a:solidFill>
                <a:latin typeface="Courier New" panose="02070309020205020404" pitchFamily="49" charset="0"/>
                <a:cs typeface="Courier New" panose="02070309020205020404" pitchFamily="49" charset="0"/>
              </a:rPr>
              <a:t> SUBPIXEL_SAMPLE_SIZE = SUBPIXEL_SAMPLES - 1;</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Test is:</a:t>
            </a:r>
          </a:p>
          <a:p>
            <a:r>
              <a:rPr lang="en-US" sz="1600" dirty="0">
                <a:solidFill>
                  <a:schemeClr val="tx1"/>
                </a:solidFill>
                <a:latin typeface="Courier New" panose="02070309020205020404" pitchFamily="49" charset="0"/>
                <a:cs typeface="Courier New" panose="02070309020205020404" pitchFamily="49" charset="0"/>
              </a:rPr>
              <a:t>            Is the minimum of the bounding box right or above the sample</a:t>
            </a:r>
          </a:p>
          <a:p>
            <a:r>
              <a:rPr lang="en-US" sz="1600" dirty="0">
                <a:solidFill>
                  <a:schemeClr val="tx1"/>
                </a:solidFill>
                <a:latin typeface="Courier New" panose="02070309020205020404" pitchFamily="49" charset="0"/>
                <a:cs typeface="Courier New" panose="02070309020205020404" pitchFamily="49" charset="0"/>
              </a:rPr>
              <a:t>            point and is the width less than the pixel width in samples in</a:t>
            </a:r>
          </a:p>
          <a:p>
            <a:r>
              <a:rPr lang="en-US" sz="1600" dirty="0">
                <a:solidFill>
                  <a:schemeClr val="tx1"/>
                </a:solidFill>
                <a:latin typeface="Courier New" panose="02070309020205020404" pitchFamily="49" charset="0"/>
                <a:cs typeface="Courier New" panose="02070309020205020404" pitchFamily="49" charset="0"/>
              </a:rPr>
              <a:t>            one direction.</a:t>
            </a:r>
          </a:p>
          <a:p>
            <a:r>
              <a:rPr lang="en-US" sz="1600" dirty="0">
                <a:solidFill>
                  <a:schemeClr val="tx1"/>
                </a:solidFill>
                <a:latin typeface="Courier New" panose="02070309020205020404" pitchFamily="49" charset="0"/>
                <a:cs typeface="Courier New" panose="02070309020205020404" pitchFamily="49" charset="0"/>
              </a:rPr>
              <a:t>            This will also cull very long triangles which fall between</a:t>
            </a:r>
          </a:p>
          <a:p>
            <a:r>
              <a:rPr lang="en-US" sz="1600" dirty="0">
                <a:solidFill>
                  <a:schemeClr val="tx1"/>
                </a:solidFill>
                <a:latin typeface="Courier New" panose="02070309020205020404" pitchFamily="49" charset="0"/>
                <a:cs typeface="Courier New" panose="02070309020205020404" pitchFamily="49" charset="0"/>
              </a:rPr>
              <a:t>            multiple samples.</a:t>
            </a:r>
          </a:p>
          <a:p>
            <a:r>
              <a:rPr lang="en-US" sz="1600" dirty="0">
                <a:solidFill>
                  <a:schemeClr val="tx1"/>
                </a:solidFill>
                <a:latin typeface="Courier New" panose="02070309020205020404" pitchFamily="49" charset="0"/>
                <a:cs typeface="Courier New" panose="02070309020205020404" pitchFamily="49" charset="0"/>
              </a:rPr>
              <a:t>	*/</a:t>
            </a:r>
          </a:p>
          <a:p>
            <a:r>
              <a:rPr lang="en-US" sz="1600" dirty="0">
                <a:solidFill>
                  <a:schemeClr val="tx1"/>
                </a:solidFill>
                <a:latin typeface="Courier New" panose="02070309020205020404" pitchFamily="49" charset="0"/>
                <a:cs typeface="Courier New" panose="02070309020205020404" pitchFamily="49" charset="0"/>
              </a:rPr>
              <a:t>	cull = cull || any( ((</a:t>
            </a:r>
            <a:r>
              <a:rPr lang="en-US" sz="1600" dirty="0" err="1">
                <a:solidFill>
                  <a:schemeClr val="tx1"/>
                </a:solidFill>
                <a:latin typeface="Courier New" panose="02070309020205020404" pitchFamily="49" charset="0"/>
                <a:cs typeface="Courier New" panose="02070309020205020404" pitchFamily="49" charset="0"/>
              </a:rPr>
              <a:t>minBB</a:t>
            </a:r>
            <a:r>
              <a:rPr lang="en-US" sz="1600" dirty="0">
                <a:solidFill>
                  <a:schemeClr val="tx1"/>
                </a:solidFill>
                <a:latin typeface="Courier New" panose="02070309020205020404" pitchFamily="49" charset="0"/>
                <a:cs typeface="Courier New" panose="02070309020205020404" pitchFamily="49" charset="0"/>
              </a:rPr>
              <a:t> &amp; SUBPIXEL_MASK) &gt; SUBPIXEL_SAMPLE_CENTER)</a:t>
            </a:r>
          </a:p>
          <a:p>
            <a:r>
              <a:rPr lang="en-US" sz="1600" dirty="0">
                <a:solidFill>
                  <a:schemeClr val="tx1"/>
                </a:solidFill>
                <a:latin typeface="Courier New" panose="02070309020205020404" pitchFamily="49" charset="0"/>
                <a:cs typeface="Courier New" panose="02070309020205020404" pitchFamily="49" charset="0"/>
              </a:rPr>
              <a:t>			&amp;&amp; ((</a:t>
            </a:r>
            <a:r>
              <a:rPr lang="en-US" sz="1600" dirty="0" err="1">
                <a:solidFill>
                  <a:schemeClr val="tx1"/>
                </a:solidFill>
                <a:latin typeface="Courier New" panose="02070309020205020404" pitchFamily="49" charset="0"/>
                <a:cs typeface="Courier New" panose="02070309020205020404" pitchFamily="49" charset="0"/>
              </a:rPr>
              <a:t>maxBB</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minBB</a:t>
            </a:r>
            <a:r>
              <a:rPr lang="en-US" sz="1600" dirty="0">
                <a:solidFill>
                  <a:schemeClr val="tx1"/>
                </a:solidFill>
                <a:latin typeface="Courier New" panose="02070309020205020404" pitchFamily="49" charset="0"/>
                <a:cs typeface="Courier New" panose="02070309020205020404" pitchFamily="49" charset="0"/>
              </a:rPr>
              <a:t> &amp; ~SUBPIXEL_MASK) + SUBPIXEL_SAMPLE_CENTER))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			&lt; (SUBPIXEL_SAMPLE_SIZE)));</a:t>
            </a:r>
          </a:p>
          <a:p>
            <a:r>
              <a:rPr lang="en-US" sz="16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976929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3" name="Marcador de contenido 2"/>
          <p:cNvSpPr>
            <a:spLocks noGrp="1"/>
          </p:cNvSpPr>
          <p:nvPr>
            <p:ph idx="1"/>
          </p:nvPr>
        </p:nvSpPr>
        <p:spPr>
          <a:xfrm>
            <a:off x="1103312" y="2052918"/>
            <a:ext cx="5167834" cy="4195481"/>
          </a:xfrm>
        </p:spPr>
        <p:txBody>
          <a:bodyPr/>
          <a:lstStyle/>
          <a:p>
            <a:r>
              <a:rPr lang="en-US" sz="2800" dirty="0"/>
              <a:t>Depth culling (not used in this demo)</a:t>
            </a:r>
          </a:p>
          <a:p>
            <a:pPr lvl="1"/>
            <a:r>
              <a:rPr lang="en-US" sz="2000" dirty="0"/>
              <a:t>Allows to cull triangles that are occluded by the scene</a:t>
            </a:r>
          </a:p>
          <a:p>
            <a:pPr lvl="2"/>
            <a:r>
              <a:rPr lang="en-US" sz="1800" dirty="0"/>
              <a:t>This test requires a coarse depth buffer </a:t>
            </a:r>
          </a:p>
          <a:p>
            <a:pPr lvl="1"/>
            <a:r>
              <a:rPr lang="en-US" sz="2000" dirty="0"/>
              <a:t>Cost:</a:t>
            </a:r>
            <a:r>
              <a:rPr lang="en-US" sz="2000" dirty="0">
                <a:sym typeface="Wingdings" panose="05000000000000000000" pitchFamily="2" charset="2"/>
              </a:rPr>
              <a:t></a:t>
            </a:r>
            <a:r>
              <a:rPr lang="en-US" sz="2000" dirty="0"/>
              <a:t> load depth values from map and check triangle/BB intersection</a:t>
            </a:r>
          </a:p>
          <a:p>
            <a:pPr lvl="1"/>
            <a:r>
              <a:rPr lang="en-US" sz="2000" dirty="0"/>
              <a:t>Effectiveness:</a:t>
            </a:r>
            <a:r>
              <a:rPr lang="en-US" sz="2000" dirty="0">
                <a:sym typeface="Wingdings" panose="05000000000000000000" pitchFamily="2" charset="2"/>
              </a:rPr>
              <a:t></a:t>
            </a:r>
            <a:r>
              <a:rPr lang="en-US" sz="2000" dirty="0"/>
              <a:t> medium-high (depends on scene complexity and the size of the triangles)</a:t>
            </a:r>
          </a:p>
          <a:p>
            <a:endParaRPr lang="en-US"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3439" y="2399020"/>
            <a:ext cx="3790287" cy="2132036"/>
          </a:xfrm>
          <a:prstGeom prst="rect">
            <a:avLst/>
          </a:prstGeom>
        </p:spPr>
      </p:pic>
      <p:sp>
        <p:nvSpPr>
          <p:cNvPr id="8" name="Flecha: a la derecha 7"/>
          <p:cNvSpPr/>
          <p:nvPr/>
        </p:nvSpPr>
        <p:spPr>
          <a:xfrm>
            <a:off x="6015050" y="3270250"/>
            <a:ext cx="1419367" cy="143988"/>
          </a:xfrm>
          <a:prstGeom prst="rightArrow">
            <a:avLst>
              <a:gd name="adj1" fmla="val 3431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p:cNvSpPr txBox="1"/>
          <p:nvPr/>
        </p:nvSpPr>
        <p:spPr>
          <a:xfrm>
            <a:off x="8185150" y="5245661"/>
            <a:ext cx="2901950" cy="1015663"/>
          </a:xfrm>
          <a:prstGeom prst="rect">
            <a:avLst/>
          </a:prstGeom>
          <a:solidFill>
            <a:schemeClr val="accent1">
              <a:lumMod val="75000"/>
            </a:schemeClr>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sz="1200" u="sng" dirty="0"/>
              <a:t>Can be </a:t>
            </a:r>
            <a:r>
              <a:rPr lang="es-ES" sz="1200" u="sng" dirty="0" err="1"/>
              <a:t>generated</a:t>
            </a:r>
            <a:r>
              <a:rPr lang="es-ES" sz="1200" u="sng" dirty="0"/>
              <a:t> </a:t>
            </a:r>
            <a:r>
              <a:rPr lang="es-ES" sz="1200" u="sng" dirty="0" err="1"/>
              <a:t>by</a:t>
            </a:r>
            <a:endParaRPr lang="es-ES" sz="1200" u="sng" dirty="0"/>
          </a:p>
          <a:p>
            <a:pPr marL="285750" indent="-285750">
              <a:buFont typeface="Arial" panose="020B0604020202020204" pitchFamily="34" charset="0"/>
              <a:buChar char="•"/>
            </a:pPr>
            <a:r>
              <a:rPr lang="es-ES" sz="1200" dirty="0" err="1"/>
              <a:t>Downsampling</a:t>
            </a:r>
            <a:r>
              <a:rPr lang="es-ES" sz="1200" dirty="0"/>
              <a:t> </a:t>
            </a:r>
            <a:r>
              <a:rPr lang="es-ES" sz="1200" dirty="0" err="1"/>
              <a:t>previous</a:t>
            </a:r>
            <a:r>
              <a:rPr lang="es-ES" sz="1200" dirty="0"/>
              <a:t> z-buffer and </a:t>
            </a:r>
            <a:r>
              <a:rPr lang="es-ES" sz="1200" dirty="0" err="1"/>
              <a:t>reprojecting</a:t>
            </a:r>
            <a:r>
              <a:rPr lang="es-ES" sz="1200" dirty="0"/>
              <a:t> </a:t>
            </a:r>
            <a:r>
              <a:rPr lang="es-ES" sz="1200" dirty="0" err="1"/>
              <a:t>depths</a:t>
            </a:r>
            <a:endParaRPr lang="es-ES" sz="1200" dirty="0"/>
          </a:p>
          <a:p>
            <a:pPr marL="285750" indent="-285750">
              <a:buFont typeface="Arial" panose="020B0604020202020204" pitchFamily="34" charset="0"/>
              <a:buChar char="•"/>
            </a:pPr>
            <a:r>
              <a:rPr lang="es-ES" sz="1200" dirty="0" err="1"/>
              <a:t>Rendering</a:t>
            </a:r>
            <a:r>
              <a:rPr lang="es-ES" sz="1200" dirty="0"/>
              <a:t> </a:t>
            </a:r>
            <a:r>
              <a:rPr lang="es-ES" sz="1200" dirty="0" err="1"/>
              <a:t>selected</a:t>
            </a:r>
            <a:r>
              <a:rPr lang="es-ES" sz="1200" dirty="0"/>
              <a:t> LOD </a:t>
            </a:r>
            <a:r>
              <a:rPr lang="es-ES" sz="1200" dirty="0" err="1"/>
              <a:t>geometry</a:t>
            </a:r>
            <a:r>
              <a:rPr lang="es-ES" sz="1200" dirty="0"/>
              <a:t> at </a:t>
            </a:r>
            <a:r>
              <a:rPr lang="es-ES" sz="1200" dirty="0" err="1"/>
              <a:t>low</a:t>
            </a:r>
            <a:r>
              <a:rPr lang="es-ES" sz="1200" dirty="0"/>
              <a:t> res</a:t>
            </a:r>
            <a:endParaRPr lang="en-US" sz="1200" dirty="0"/>
          </a:p>
        </p:txBody>
      </p:sp>
      <p:sp>
        <p:nvSpPr>
          <p:cNvPr id="15" name="Flecha: a la derecha 14"/>
          <p:cNvSpPr/>
          <p:nvPr/>
        </p:nvSpPr>
        <p:spPr>
          <a:xfrm rot="16200000">
            <a:off x="9278668" y="4696827"/>
            <a:ext cx="528705" cy="383063"/>
          </a:xfrm>
          <a:prstGeom prst="rightArrow">
            <a:avLst>
              <a:gd name="adj1" fmla="val 3431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6007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Compute-based triangle filtering</a:t>
            </a:r>
          </a:p>
        </p:txBody>
      </p:sp>
      <p:sp>
        <p:nvSpPr>
          <p:cNvPr id="19" name="Triángulo isósceles 18"/>
          <p:cNvSpPr/>
          <p:nvPr/>
        </p:nvSpPr>
        <p:spPr>
          <a:xfrm>
            <a:off x="469705" y="3488962"/>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0" name="Triángulo isósceles 19"/>
          <p:cNvSpPr/>
          <p:nvPr/>
        </p:nvSpPr>
        <p:spPr>
          <a:xfrm>
            <a:off x="481589" y="3964386"/>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1" name="Triángulo isósceles 20"/>
          <p:cNvSpPr/>
          <p:nvPr/>
        </p:nvSpPr>
        <p:spPr>
          <a:xfrm>
            <a:off x="481589" y="44398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Triángulo isósceles 21"/>
          <p:cNvSpPr/>
          <p:nvPr/>
        </p:nvSpPr>
        <p:spPr>
          <a:xfrm>
            <a:off x="481589" y="491899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3" name="Triángulo isósceles 22"/>
          <p:cNvSpPr/>
          <p:nvPr/>
        </p:nvSpPr>
        <p:spPr>
          <a:xfrm>
            <a:off x="951289" y="3488962"/>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4" name="Triángulo isósceles 23"/>
          <p:cNvSpPr/>
          <p:nvPr/>
        </p:nvSpPr>
        <p:spPr>
          <a:xfrm>
            <a:off x="963173" y="3964386"/>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5" name="Triángulo isósceles 24"/>
          <p:cNvSpPr/>
          <p:nvPr/>
        </p:nvSpPr>
        <p:spPr>
          <a:xfrm>
            <a:off x="963173" y="44398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Triángulo isósceles 25"/>
          <p:cNvSpPr/>
          <p:nvPr/>
        </p:nvSpPr>
        <p:spPr>
          <a:xfrm>
            <a:off x="963173" y="491899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7" name="Triángulo isósceles 26"/>
          <p:cNvSpPr/>
          <p:nvPr/>
        </p:nvSpPr>
        <p:spPr>
          <a:xfrm>
            <a:off x="1432873" y="3488962"/>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8" name="Triángulo isósceles 27"/>
          <p:cNvSpPr/>
          <p:nvPr/>
        </p:nvSpPr>
        <p:spPr>
          <a:xfrm>
            <a:off x="1444757" y="3964386"/>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9" name="Triángulo isósceles 28"/>
          <p:cNvSpPr/>
          <p:nvPr/>
        </p:nvSpPr>
        <p:spPr>
          <a:xfrm>
            <a:off x="1444757" y="44398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0" name="Triángulo isósceles 29"/>
          <p:cNvSpPr/>
          <p:nvPr/>
        </p:nvSpPr>
        <p:spPr>
          <a:xfrm>
            <a:off x="1444757" y="491899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9" name="CuadroTexto 38"/>
          <p:cNvSpPr txBox="1"/>
          <p:nvPr/>
        </p:nvSpPr>
        <p:spPr>
          <a:xfrm>
            <a:off x="3357677" y="3613346"/>
            <a:ext cx="243596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tx1"/>
                </a:solidFill>
              </a:rPr>
              <a:t>Degenerated triangles</a:t>
            </a:r>
            <a:endParaRPr lang="en-US" b="1" dirty="0">
              <a:solidFill>
                <a:schemeClr val="tx1"/>
              </a:solidFill>
            </a:endParaRPr>
          </a:p>
        </p:txBody>
      </p:sp>
      <p:sp>
        <p:nvSpPr>
          <p:cNvPr id="40" name="CuadroTexto 39"/>
          <p:cNvSpPr txBox="1"/>
          <p:nvPr/>
        </p:nvSpPr>
        <p:spPr>
          <a:xfrm>
            <a:off x="3357677" y="4147206"/>
            <a:ext cx="243596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err="1">
                <a:solidFill>
                  <a:schemeClr val="tx1"/>
                </a:solidFill>
              </a:rPr>
              <a:t>Backfaces</a:t>
            </a:r>
            <a:endParaRPr lang="en-US" b="1" dirty="0">
              <a:solidFill>
                <a:schemeClr val="tx1"/>
              </a:solidFill>
            </a:endParaRPr>
          </a:p>
        </p:txBody>
      </p:sp>
      <p:sp>
        <p:nvSpPr>
          <p:cNvPr id="41" name="CuadroTexto 40"/>
          <p:cNvSpPr txBox="1"/>
          <p:nvPr/>
        </p:nvSpPr>
        <p:spPr>
          <a:xfrm>
            <a:off x="3357676" y="4687034"/>
            <a:ext cx="243596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tx1"/>
                </a:solidFill>
              </a:rPr>
              <a:t>Frustum</a:t>
            </a:r>
            <a:endParaRPr lang="en-US" b="1" dirty="0">
              <a:solidFill>
                <a:schemeClr val="tx1"/>
              </a:solidFill>
            </a:endParaRPr>
          </a:p>
        </p:txBody>
      </p:sp>
      <p:sp>
        <p:nvSpPr>
          <p:cNvPr id="42" name="CuadroTexto 41"/>
          <p:cNvSpPr txBox="1"/>
          <p:nvPr/>
        </p:nvSpPr>
        <p:spPr>
          <a:xfrm>
            <a:off x="3357675" y="5220894"/>
            <a:ext cx="243596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tx1"/>
                </a:solidFill>
              </a:rPr>
              <a:t>Small primitives</a:t>
            </a:r>
            <a:endParaRPr lang="en-US" b="1" dirty="0">
              <a:solidFill>
                <a:schemeClr val="tx1"/>
              </a:solidFill>
            </a:endParaRPr>
          </a:p>
        </p:txBody>
      </p:sp>
      <p:sp>
        <p:nvSpPr>
          <p:cNvPr id="43" name="CuadroTexto 42"/>
          <p:cNvSpPr txBox="1"/>
          <p:nvPr/>
        </p:nvSpPr>
        <p:spPr>
          <a:xfrm>
            <a:off x="3357675" y="5754754"/>
            <a:ext cx="243596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tx1"/>
                </a:solidFill>
              </a:rPr>
              <a:t>Depth</a:t>
            </a:r>
            <a:endParaRPr lang="en-US" b="1" dirty="0">
              <a:solidFill>
                <a:schemeClr val="tx1"/>
              </a:solidFill>
            </a:endParaRPr>
          </a:p>
        </p:txBody>
      </p:sp>
      <p:sp>
        <p:nvSpPr>
          <p:cNvPr id="46" name="Flecha: a la derecha 45"/>
          <p:cNvSpPr/>
          <p:nvPr/>
        </p:nvSpPr>
        <p:spPr>
          <a:xfrm>
            <a:off x="1982420" y="4381356"/>
            <a:ext cx="1243584" cy="95461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100" dirty="0" err="1">
                <a:solidFill>
                  <a:schemeClr val="tx1"/>
                </a:solidFill>
              </a:rPr>
              <a:t>Culling</a:t>
            </a:r>
            <a:r>
              <a:rPr lang="es-ES" sz="1100" dirty="0">
                <a:solidFill>
                  <a:schemeClr val="tx1"/>
                </a:solidFill>
              </a:rPr>
              <a:t> </a:t>
            </a:r>
            <a:r>
              <a:rPr lang="es-ES" sz="1100" dirty="0" err="1">
                <a:solidFill>
                  <a:schemeClr val="tx1"/>
                </a:solidFill>
              </a:rPr>
              <a:t>tests</a:t>
            </a:r>
            <a:endParaRPr lang="en-US" sz="1100" dirty="0">
              <a:solidFill>
                <a:schemeClr val="tx1"/>
              </a:solidFill>
            </a:endParaRPr>
          </a:p>
        </p:txBody>
      </p:sp>
      <p:sp>
        <p:nvSpPr>
          <p:cNvPr id="47" name="Flecha: a la derecha 46"/>
          <p:cNvSpPr/>
          <p:nvPr/>
        </p:nvSpPr>
        <p:spPr>
          <a:xfrm>
            <a:off x="5964104" y="4381355"/>
            <a:ext cx="1243584" cy="95461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050" dirty="0" err="1">
                <a:solidFill>
                  <a:schemeClr val="tx1"/>
                </a:solidFill>
              </a:rPr>
              <a:t>Culled</a:t>
            </a:r>
            <a:r>
              <a:rPr lang="es-ES" sz="1050" dirty="0">
                <a:solidFill>
                  <a:schemeClr val="tx1"/>
                </a:solidFill>
              </a:rPr>
              <a:t> </a:t>
            </a:r>
            <a:r>
              <a:rPr lang="es-ES" sz="1050" dirty="0" err="1">
                <a:solidFill>
                  <a:schemeClr val="tx1"/>
                </a:solidFill>
              </a:rPr>
              <a:t>results</a:t>
            </a:r>
            <a:endParaRPr lang="en-US" sz="1050" dirty="0">
              <a:solidFill>
                <a:schemeClr val="tx1"/>
              </a:solidFill>
            </a:endParaRPr>
          </a:p>
        </p:txBody>
      </p:sp>
      <p:sp>
        <p:nvSpPr>
          <p:cNvPr id="48" name="Triángulo isósceles 47"/>
          <p:cNvSpPr/>
          <p:nvPr/>
        </p:nvSpPr>
        <p:spPr>
          <a:xfrm>
            <a:off x="456293" y="539818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9" name="Triángulo isósceles 48"/>
          <p:cNvSpPr/>
          <p:nvPr/>
        </p:nvSpPr>
        <p:spPr>
          <a:xfrm>
            <a:off x="456293" y="5877377"/>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0" name="Triángulo isósceles 49"/>
          <p:cNvSpPr/>
          <p:nvPr/>
        </p:nvSpPr>
        <p:spPr>
          <a:xfrm>
            <a:off x="937877" y="539818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1" name="Triángulo isósceles 50"/>
          <p:cNvSpPr/>
          <p:nvPr/>
        </p:nvSpPr>
        <p:spPr>
          <a:xfrm>
            <a:off x="937877" y="5877377"/>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2" name="Triángulo isósceles 51"/>
          <p:cNvSpPr/>
          <p:nvPr/>
        </p:nvSpPr>
        <p:spPr>
          <a:xfrm>
            <a:off x="1419461" y="539818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3" name="Triángulo isósceles 52"/>
          <p:cNvSpPr/>
          <p:nvPr/>
        </p:nvSpPr>
        <p:spPr>
          <a:xfrm>
            <a:off x="1419461" y="5877377"/>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4" name="Triángulo isósceles 53"/>
          <p:cNvSpPr/>
          <p:nvPr/>
        </p:nvSpPr>
        <p:spPr>
          <a:xfrm>
            <a:off x="7329690" y="34650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7" name="Triángulo isósceles 56"/>
          <p:cNvSpPr/>
          <p:nvPr/>
        </p:nvSpPr>
        <p:spPr>
          <a:xfrm>
            <a:off x="7341574" y="4895047"/>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8" name="Triángulo isósceles 57"/>
          <p:cNvSpPr/>
          <p:nvPr/>
        </p:nvSpPr>
        <p:spPr>
          <a:xfrm>
            <a:off x="7811274" y="34650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0" name="Triángulo isósceles 59"/>
          <p:cNvSpPr/>
          <p:nvPr/>
        </p:nvSpPr>
        <p:spPr>
          <a:xfrm>
            <a:off x="7823158" y="441585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2" name="Triángulo isósceles 61"/>
          <p:cNvSpPr/>
          <p:nvPr/>
        </p:nvSpPr>
        <p:spPr>
          <a:xfrm>
            <a:off x="8292858" y="3465010"/>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3" name="Triángulo isósceles 62"/>
          <p:cNvSpPr/>
          <p:nvPr/>
        </p:nvSpPr>
        <p:spPr>
          <a:xfrm>
            <a:off x="8304742" y="3940434"/>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4" name="Triángulo isósceles 63"/>
          <p:cNvSpPr/>
          <p:nvPr/>
        </p:nvSpPr>
        <p:spPr>
          <a:xfrm>
            <a:off x="8304742" y="441585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5" name="Triángulo isósceles 64"/>
          <p:cNvSpPr/>
          <p:nvPr/>
        </p:nvSpPr>
        <p:spPr>
          <a:xfrm>
            <a:off x="8304742" y="4895047"/>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7" name="Triángulo isósceles 66"/>
          <p:cNvSpPr/>
          <p:nvPr/>
        </p:nvSpPr>
        <p:spPr>
          <a:xfrm>
            <a:off x="7316278" y="5853425"/>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9" name="Triángulo isósceles 68"/>
          <p:cNvSpPr/>
          <p:nvPr/>
        </p:nvSpPr>
        <p:spPr>
          <a:xfrm>
            <a:off x="7797862" y="5853425"/>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1" name="Triángulo isósceles 70"/>
          <p:cNvSpPr/>
          <p:nvPr/>
        </p:nvSpPr>
        <p:spPr>
          <a:xfrm>
            <a:off x="8279446" y="5853425"/>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2" name="Flecha: a la derecha 71"/>
          <p:cNvSpPr/>
          <p:nvPr/>
        </p:nvSpPr>
        <p:spPr>
          <a:xfrm>
            <a:off x="8799043" y="4397956"/>
            <a:ext cx="1337390" cy="95461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200" dirty="0" err="1">
                <a:solidFill>
                  <a:schemeClr val="tx1"/>
                </a:solidFill>
              </a:rPr>
              <a:t>Compaction</a:t>
            </a:r>
            <a:endParaRPr lang="en-US" sz="1200" dirty="0">
              <a:solidFill>
                <a:schemeClr val="tx1"/>
              </a:solidFill>
            </a:endParaRPr>
          </a:p>
        </p:txBody>
      </p:sp>
      <p:sp>
        <p:nvSpPr>
          <p:cNvPr id="73" name="Triángulo isósceles 72"/>
          <p:cNvSpPr/>
          <p:nvPr/>
        </p:nvSpPr>
        <p:spPr>
          <a:xfrm>
            <a:off x="10291117" y="353809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4" name="Triángulo isósceles 73"/>
          <p:cNvSpPr/>
          <p:nvPr/>
        </p:nvSpPr>
        <p:spPr>
          <a:xfrm>
            <a:off x="10306898" y="397901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5" name="Triángulo isósceles 74"/>
          <p:cNvSpPr/>
          <p:nvPr/>
        </p:nvSpPr>
        <p:spPr>
          <a:xfrm>
            <a:off x="10306898" y="445820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6" name="Triángulo isósceles 75"/>
          <p:cNvSpPr/>
          <p:nvPr/>
        </p:nvSpPr>
        <p:spPr>
          <a:xfrm>
            <a:off x="10772701" y="353809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7" name="Triángulo isósceles 76"/>
          <p:cNvSpPr/>
          <p:nvPr/>
        </p:nvSpPr>
        <p:spPr>
          <a:xfrm>
            <a:off x="10788482" y="397901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8" name="Triángulo isósceles 77"/>
          <p:cNvSpPr/>
          <p:nvPr/>
        </p:nvSpPr>
        <p:spPr>
          <a:xfrm>
            <a:off x="11254285" y="353809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9" name="Triángulo isósceles 78"/>
          <p:cNvSpPr/>
          <p:nvPr/>
        </p:nvSpPr>
        <p:spPr>
          <a:xfrm>
            <a:off x="10788482" y="4440306"/>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0" name="Triángulo isósceles 79"/>
          <p:cNvSpPr/>
          <p:nvPr/>
        </p:nvSpPr>
        <p:spPr>
          <a:xfrm>
            <a:off x="11270066" y="3979019"/>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1" name="Triángulo isósceles 80"/>
          <p:cNvSpPr/>
          <p:nvPr/>
        </p:nvSpPr>
        <p:spPr>
          <a:xfrm>
            <a:off x="11270066" y="4458208"/>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2" name="Triángulo isósceles 81"/>
          <p:cNvSpPr/>
          <p:nvPr/>
        </p:nvSpPr>
        <p:spPr>
          <a:xfrm>
            <a:off x="10291117" y="4901593"/>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3" name="Triángulo isósceles 82"/>
          <p:cNvSpPr/>
          <p:nvPr/>
        </p:nvSpPr>
        <p:spPr>
          <a:xfrm>
            <a:off x="10772701" y="4901593"/>
            <a:ext cx="395020" cy="402336"/>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6" name="Flecha: a la derecha 85"/>
          <p:cNvSpPr/>
          <p:nvPr/>
        </p:nvSpPr>
        <p:spPr>
          <a:xfrm rot="16651773">
            <a:off x="10774595" y="5447006"/>
            <a:ext cx="422739" cy="2947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Marcador de contenido 2"/>
          <p:cNvSpPr>
            <a:spLocks noGrp="1"/>
          </p:cNvSpPr>
          <p:nvPr>
            <p:ph idx="1"/>
          </p:nvPr>
        </p:nvSpPr>
        <p:spPr>
          <a:xfrm>
            <a:off x="679099" y="1403416"/>
            <a:ext cx="10515600" cy="4351338"/>
          </a:xfrm>
        </p:spPr>
        <p:txBody>
          <a:bodyPr/>
          <a:lstStyle/>
          <a:p>
            <a:r>
              <a:rPr lang="en-US" sz="2800" dirty="0"/>
              <a:t>Triangle filtering is executed on groups of 256 triangles (one batch) -&gt; empty draws</a:t>
            </a:r>
          </a:p>
          <a:p>
            <a:r>
              <a:rPr lang="en-US" sz="2800" dirty="0"/>
              <a:t>Draw batch compaction to the rescue</a:t>
            </a:r>
          </a:p>
          <a:p>
            <a:pPr lvl="1"/>
            <a:r>
              <a:rPr lang="es-ES" sz="2000" dirty="0"/>
              <a:t>Can be run in </a:t>
            </a:r>
            <a:r>
              <a:rPr lang="en-US" sz="2000" dirty="0"/>
              <a:t>parallel</a:t>
            </a:r>
            <a:r>
              <a:rPr lang="es-ES" sz="2000" dirty="0"/>
              <a:t> in a compute </a:t>
            </a:r>
            <a:r>
              <a:rPr lang="en-US" sz="2000" dirty="0" err="1"/>
              <a:t>shader</a:t>
            </a:r>
            <a:endParaRPr lang="en-US" sz="2000" dirty="0"/>
          </a:p>
          <a:p>
            <a:pPr lvl="1"/>
            <a:r>
              <a:rPr lang="es-ES" sz="2000" dirty="0" err="1"/>
              <a:t>Eliminates</a:t>
            </a:r>
            <a:r>
              <a:rPr lang="es-ES" sz="2000" dirty="0"/>
              <a:t> </a:t>
            </a:r>
            <a:r>
              <a:rPr lang="es-ES" sz="2000" dirty="0" err="1"/>
              <a:t>empty</a:t>
            </a:r>
            <a:r>
              <a:rPr lang="es-ES" sz="2000" dirty="0"/>
              <a:t> </a:t>
            </a:r>
            <a:r>
              <a:rPr lang="es-ES" sz="2000" dirty="0" err="1"/>
              <a:t>draws</a:t>
            </a:r>
            <a:r>
              <a:rPr lang="es-ES" sz="2000" dirty="0"/>
              <a:t> </a:t>
            </a:r>
            <a:r>
              <a:rPr lang="es-ES" sz="2000" dirty="0" err="1"/>
              <a:t>from</a:t>
            </a:r>
            <a:r>
              <a:rPr lang="es-ES" sz="2000" dirty="0"/>
              <a:t> </a:t>
            </a:r>
            <a:r>
              <a:rPr lang="es-ES" sz="2000" dirty="0" err="1"/>
              <a:t>the</a:t>
            </a:r>
            <a:r>
              <a:rPr lang="es-ES" sz="2000" dirty="0"/>
              <a:t> </a:t>
            </a:r>
            <a:r>
              <a:rPr lang="es-ES" sz="2000" dirty="0" err="1" smtClean="0"/>
              <a:t>indirect</a:t>
            </a:r>
            <a:r>
              <a:rPr lang="es-ES" sz="2000" dirty="0" smtClean="0"/>
              <a:t> </a:t>
            </a:r>
            <a:r>
              <a:rPr lang="es-ES" sz="2000" dirty="0" err="1" smtClean="0"/>
              <a:t>argument</a:t>
            </a:r>
            <a:r>
              <a:rPr lang="es-ES" sz="2000" dirty="0" smtClean="0"/>
              <a:t> </a:t>
            </a:r>
            <a:r>
              <a:rPr lang="es-ES" sz="2000" dirty="0"/>
              <a:t>buffer</a:t>
            </a:r>
            <a:endParaRPr lang="en-US" sz="2000" dirty="0"/>
          </a:p>
          <a:p>
            <a:pPr marL="0" indent="0">
              <a:buNone/>
            </a:pPr>
            <a:endParaRPr lang="en-US" sz="3200" dirty="0"/>
          </a:p>
        </p:txBody>
      </p:sp>
      <p:sp>
        <p:nvSpPr>
          <p:cNvPr id="3" name="TextBox 2"/>
          <p:cNvSpPr txBox="1"/>
          <p:nvPr/>
        </p:nvSpPr>
        <p:spPr>
          <a:xfrm>
            <a:off x="8660810" y="5911943"/>
            <a:ext cx="3614964" cy="646331"/>
          </a:xfrm>
          <a:prstGeom prst="rect">
            <a:avLst/>
          </a:prstGeom>
          <a:noFill/>
        </p:spPr>
        <p:txBody>
          <a:bodyPr wrap="none" rtlCol="0">
            <a:spAutoFit/>
          </a:bodyPr>
          <a:lstStyle/>
          <a:p>
            <a:r>
              <a:rPr lang="en-US" dirty="0"/>
              <a:t>Draw this using </a:t>
            </a:r>
            <a:br>
              <a:rPr lang="en-US" dirty="0"/>
            </a:br>
            <a:r>
              <a:rPr lang="en-US" dirty="0"/>
              <a:t>multi draw indirect / </a:t>
            </a:r>
            <a:r>
              <a:rPr lang="en-US" dirty="0" err="1"/>
              <a:t>ExecuteIndirect</a:t>
            </a:r>
            <a:endParaRPr lang="en-US" dirty="0"/>
          </a:p>
        </p:txBody>
      </p:sp>
    </p:spTree>
    <p:extLst>
      <p:ext uri="{BB962C8B-B14F-4D97-AF65-F5344CB8AC3E}">
        <p14:creationId xmlns:p14="http://schemas.microsoft.com/office/powerpoint/2010/main" val="36279169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Compute-based triangle filtering </a:t>
            </a:r>
            <a:r>
              <a:rPr lang="es-ES" dirty="0"/>
              <a:t>- </a:t>
            </a:r>
            <a:r>
              <a:rPr lang="es-ES" dirty="0" err="1"/>
              <a:t>Frame</a:t>
            </a:r>
            <a:r>
              <a:rPr lang="es-ES" dirty="0"/>
              <a:t> </a:t>
            </a:r>
            <a:r>
              <a:rPr lang="es-ES" dirty="0" err="1"/>
              <a:t>pseudocode</a:t>
            </a:r>
            <a:endParaRPr lang="en-US" dirty="0"/>
          </a:p>
        </p:txBody>
      </p:sp>
      <p:sp>
        <p:nvSpPr>
          <p:cNvPr id="3" name="Marcador de contenido 2"/>
          <p:cNvSpPr>
            <a:spLocks noGrp="1"/>
          </p:cNvSpPr>
          <p:nvPr>
            <p:ph idx="1"/>
          </p:nvPr>
        </p:nvSpPr>
        <p:spPr/>
        <p:txBody>
          <a:bodyPr>
            <a:normAutofit/>
          </a:bodyPr>
          <a:lstStyle/>
          <a:p>
            <a:pPr marL="514350" indent="-514350">
              <a:buFont typeface="+mj-lt"/>
              <a:buAutoNum type="arabicPeriod"/>
            </a:pPr>
            <a:r>
              <a:rPr lang="es-ES" sz="2800" dirty="0"/>
              <a:t>[CPU] </a:t>
            </a:r>
            <a:r>
              <a:rPr lang="es-ES" sz="2800" dirty="0" err="1"/>
              <a:t>Early</a:t>
            </a:r>
            <a:r>
              <a:rPr lang="es-ES" sz="2800" dirty="0"/>
              <a:t> </a:t>
            </a:r>
            <a:r>
              <a:rPr lang="es-ES" sz="2800" dirty="0" err="1"/>
              <a:t>discard</a:t>
            </a:r>
            <a:r>
              <a:rPr lang="es-ES" sz="2800" dirty="0"/>
              <a:t> invisible </a:t>
            </a:r>
            <a:r>
              <a:rPr lang="es-ES" sz="2800" dirty="0" err="1"/>
              <a:t>geometry</a:t>
            </a:r>
            <a:r>
              <a:rPr lang="es-ES" sz="2800" dirty="0"/>
              <a:t> </a:t>
            </a:r>
            <a:r>
              <a:rPr lang="es-ES" sz="2800" dirty="0" err="1"/>
              <a:t>using</a:t>
            </a:r>
            <a:r>
              <a:rPr lang="es-ES" sz="2800" dirty="0"/>
              <a:t> </a:t>
            </a:r>
            <a:r>
              <a:rPr lang="es-ES" sz="2800" dirty="0" err="1"/>
              <a:t>triangle</a:t>
            </a:r>
            <a:r>
              <a:rPr lang="es-ES" sz="2800" dirty="0"/>
              <a:t> </a:t>
            </a:r>
            <a:r>
              <a:rPr lang="es-ES" sz="2800" dirty="0" err="1"/>
              <a:t>cluster</a:t>
            </a:r>
            <a:r>
              <a:rPr lang="es-ES" sz="2800" dirty="0"/>
              <a:t> </a:t>
            </a:r>
            <a:r>
              <a:rPr lang="es-ES" sz="2800" dirty="0" err="1"/>
              <a:t>culling</a:t>
            </a:r>
            <a:endParaRPr lang="es-ES" sz="2800" dirty="0"/>
          </a:p>
          <a:p>
            <a:pPr marL="514350" indent="-514350">
              <a:buFont typeface="+mj-lt"/>
              <a:buAutoNum type="arabicPeriod"/>
            </a:pPr>
            <a:r>
              <a:rPr lang="es-ES" sz="2800" dirty="0"/>
              <a:t>[CS] </a:t>
            </a:r>
            <a:r>
              <a:rPr lang="es-ES" sz="2800" dirty="0" err="1"/>
              <a:t>G</a:t>
            </a:r>
            <a:r>
              <a:rPr lang="es-ES" sz="2800" dirty="0" err="1">
                <a:sym typeface="Wingdings" panose="05000000000000000000" pitchFamily="2" charset="2"/>
              </a:rPr>
              <a:t>enerate</a:t>
            </a:r>
            <a:r>
              <a:rPr lang="es-ES" sz="2800" dirty="0">
                <a:sym typeface="Wingdings" panose="05000000000000000000" pitchFamily="2" charset="2"/>
              </a:rPr>
              <a:t> </a:t>
            </a:r>
            <a:r>
              <a:rPr lang="es-ES" sz="2800" dirty="0" err="1">
                <a:sym typeface="Wingdings" panose="05000000000000000000" pitchFamily="2" charset="2"/>
              </a:rPr>
              <a:t>unculled</a:t>
            </a:r>
            <a:r>
              <a:rPr lang="es-ES" sz="2800" dirty="0">
                <a:sym typeface="Wingdings" panose="05000000000000000000" pitchFamily="2" charset="2"/>
              </a:rPr>
              <a:t> </a:t>
            </a:r>
            <a:r>
              <a:rPr lang="es-ES" sz="2800" dirty="0" err="1">
                <a:sym typeface="Wingdings" panose="05000000000000000000" pitchFamily="2" charset="2"/>
              </a:rPr>
              <a:t>indices</a:t>
            </a:r>
            <a:r>
              <a:rPr lang="es-ES" sz="2800" dirty="0">
                <a:sym typeface="Wingdings" panose="05000000000000000000" pitchFamily="2" charset="2"/>
              </a:rPr>
              <a:t> and </a:t>
            </a:r>
            <a:r>
              <a:rPr lang="es-ES" sz="2800" dirty="0" err="1">
                <a:sym typeface="Wingdings" panose="05000000000000000000" pitchFamily="2" charset="2"/>
              </a:rPr>
              <a:t>multi</a:t>
            </a:r>
            <a:r>
              <a:rPr lang="es-ES" sz="2800" dirty="0">
                <a:sym typeface="Wingdings" panose="05000000000000000000" pitchFamily="2" charset="2"/>
              </a:rPr>
              <a:t> </a:t>
            </a:r>
            <a:r>
              <a:rPr lang="es-ES" sz="2800" dirty="0" err="1">
                <a:sym typeface="Wingdings" panose="05000000000000000000" pitchFamily="2" charset="2"/>
              </a:rPr>
              <a:t>draw</a:t>
            </a:r>
            <a:r>
              <a:rPr lang="es-ES" sz="2800" dirty="0">
                <a:sym typeface="Wingdings" panose="05000000000000000000" pitchFamily="2" charset="2"/>
              </a:rPr>
              <a:t> </a:t>
            </a:r>
            <a:r>
              <a:rPr lang="es-ES" sz="2800" dirty="0" err="1">
                <a:sym typeface="Wingdings" panose="05000000000000000000" pitchFamily="2" charset="2"/>
              </a:rPr>
              <a:t>indirect</a:t>
            </a:r>
            <a:r>
              <a:rPr lang="es-ES" sz="2800" dirty="0">
                <a:sym typeface="Wingdings" panose="05000000000000000000" pitchFamily="2" charset="2"/>
              </a:rPr>
              <a:t> buffers </a:t>
            </a:r>
            <a:r>
              <a:rPr lang="es-ES" sz="2800" dirty="0" err="1">
                <a:sym typeface="Wingdings" panose="05000000000000000000" pitchFamily="2" charset="2"/>
              </a:rPr>
              <a:t>using</a:t>
            </a:r>
            <a:r>
              <a:rPr lang="es-ES" sz="2800" dirty="0">
                <a:sym typeface="Wingdings" panose="05000000000000000000" pitchFamily="2" charset="2"/>
              </a:rPr>
              <a:t> </a:t>
            </a:r>
            <a:r>
              <a:rPr lang="es-ES" sz="2800" dirty="0" err="1">
                <a:sym typeface="Wingdings" panose="05000000000000000000" pitchFamily="2" charset="2"/>
              </a:rPr>
              <a:t>triangle</a:t>
            </a:r>
            <a:r>
              <a:rPr lang="es-ES" sz="2800" dirty="0">
                <a:sym typeface="Wingdings" panose="05000000000000000000" pitchFamily="2" charset="2"/>
              </a:rPr>
              <a:t> </a:t>
            </a:r>
            <a:r>
              <a:rPr lang="es-ES" sz="2800" dirty="0" err="1">
                <a:sym typeface="Wingdings" panose="05000000000000000000" pitchFamily="2" charset="2"/>
              </a:rPr>
              <a:t>filtering</a:t>
            </a:r>
            <a:r>
              <a:rPr lang="es-ES" sz="2800" dirty="0">
                <a:sym typeface="Wingdings" panose="05000000000000000000" pitchFamily="2" charset="2"/>
              </a:rPr>
              <a:t> (</a:t>
            </a:r>
            <a:r>
              <a:rPr lang="es-ES" sz="2800" dirty="0" err="1">
                <a:sym typeface="Wingdings" panose="05000000000000000000" pitchFamily="2" charset="2"/>
              </a:rPr>
              <a:t>one</a:t>
            </a:r>
            <a:r>
              <a:rPr lang="es-ES" sz="2800" dirty="0">
                <a:sym typeface="Wingdings" panose="05000000000000000000" pitchFamily="2" charset="2"/>
              </a:rPr>
              <a:t> </a:t>
            </a:r>
            <a:r>
              <a:rPr lang="es-ES" sz="2800" dirty="0" err="1">
                <a:sym typeface="Wingdings" panose="05000000000000000000" pitchFamily="2" charset="2"/>
              </a:rPr>
              <a:t>triangle</a:t>
            </a:r>
            <a:r>
              <a:rPr lang="es-ES" sz="2800" dirty="0">
                <a:sym typeface="Wingdings" panose="05000000000000000000" pitchFamily="2" charset="2"/>
              </a:rPr>
              <a:t> per </a:t>
            </a:r>
            <a:r>
              <a:rPr lang="es-ES" sz="2800" dirty="0" err="1">
                <a:sym typeface="Wingdings" panose="05000000000000000000" pitchFamily="2" charset="2"/>
              </a:rPr>
              <a:t>thread</a:t>
            </a:r>
            <a:r>
              <a:rPr lang="es-ES" sz="2800" dirty="0">
                <a:sym typeface="Wingdings" panose="05000000000000000000" pitchFamily="2" charset="2"/>
              </a:rPr>
              <a:t>)</a:t>
            </a:r>
          </a:p>
          <a:p>
            <a:pPr marL="514350" indent="-514350">
              <a:buFont typeface="+mj-lt"/>
              <a:buAutoNum type="arabicPeriod"/>
            </a:pPr>
            <a:r>
              <a:rPr lang="es-ES" sz="2800" dirty="0" err="1">
                <a:sym typeface="Wingdings" panose="05000000000000000000" pitchFamily="2" charset="2"/>
              </a:rPr>
              <a:t>Like</a:t>
            </a:r>
            <a:r>
              <a:rPr lang="es-ES" sz="2800" dirty="0">
                <a:sym typeface="Wingdings" panose="05000000000000000000" pitchFamily="2" charset="2"/>
              </a:rPr>
              <a:t> </a:t>
            </a:r>
            <a:r>
              <a:rPr lang="es-ES" sz="2800" dirty="0" err="1">
                <a:sym typeface="Wingdings" panose="05000000000000000000" pitchFamily="2" charset="2"/>
              </a:rPr>
              <a:t>before</a:t>
            </a:r>
            <a:endParaRPr lang="es-ES" sz="2800" dirty="0"/>
          </a:p>
        </p:txBody>
      </p:sp>
    </p:spTree>
    <p:extLst>
      <p:ext uri="{BB962C8B-B14F-4D97-AF65-F5344CB8AC3E}">
        <p14:creationId xmlns:p14="http://schemas.microsoft.com/office/powerpoint/2010/main" val="1624999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Triangle</a:t>
            </a:r>
            <a:r>
              <a:rPr lang="es-ES" dirty="0"/>
              <a:t> </a:t>
            </a:r>
            <a:r>
              <a:rPr lang="es-ES" dirty="0" err="1"/>
              <a:t>cluster</a:t>
            </a:r>
            <a:r>
              <a:rPr lang="es-ES" dirty="0"/>
              <a:t> </a:t>
            </a:r>
            <a:r>
              <a:rPr lang="es-ES" dirty="0" err="1"/>
              <a:t>culling</a:t>
            </a:r>
            <a:r>
              <a:rPr lang="es-ES" dirty="0"/>
              <a:t> / </a:t>
            </a:r>
            <a:r>
              <a:rPr lang="es-ES" dirty="0" err="1"/>
              <a:t>filtering</a:t>
            </a:r>
            <a:r>
              <a:rPr lang="es-ES" dirty="0"/>
              <a:t> – </a:t>
            </a:r>
            <a:r>
              <a:rPr lang="es-ES" dirty="0" err="1"/>
              <a:t>Draw</a:t>
            </a:r>
            <a:r>
              <a:rPr lang="es-ES" dirty="0"/>
              <a:t> </a:t>
            </a:r>
            <a:r>
              <a:rPr lang="es-ES" dirty="0" err="1"/>
              <a:t>Calls</a:t>
            </a:r>
            <a:endParaRPr lang="en-US" dirty="0"/>
          </a:p>
        </p:txBody>
      </p:sp>
      <p:sp>
        <p:nvSpPr>
          <p:cNvPr id="3" name="Marcador de contenido 2"/>
          <p:cNvSpPr>
            <a:spLocks noGrp="1"/>
          </p:cNvSpPr>
          <p:nvPr>
            <p:ph idx="1"/>
          </p:nvPr>
        </p:nvSpPr>
        <p:spPr>
          <a:xfrm>
            <a:off x="711200" y="2006599"/>
            <a:ext cx="10769600" cy="4851401"/>
          </a:xfrm>
        </p:spPr>
        <p:txBody>
          <a:bodyPr>
            <a:normAutofit/>
          </a:bodyPr>
          <a:lstStyle/>
          <a:p>
            <a:r>
              <a:rPr lang="es-ES" sz="2800" dirty="0" err="1"/>
              <a:t>For</a:t>
            </a:r>
            <a:r>
              <a:rPr lang="es-ES" sz="2800" dirty="0"/>
              <a:t> </a:t>
            </a:r>
            <a:r>
              <a:rPr lang="es-ES" sz="2800" dirty="0" err="1"/>
              <a:t>this</a:t>
            </a:r>
            <a:r>
              <a:rPr lang="es-ES" sz="2800" dirty="0"/>
              <a:t> </a:t>
            </a:r>
            <a:r>
              <a:rPr lang="es-ES" sz="2800" dirty="0" err="1"/>
              <a:t>static</a:t>
            </a:r>
            <a:r>
              <a:rPr lang="es-ES" sz="2800" dirty="0"/>
              <a:t> </a:t>
            </a:r>
            <a:r>
              <a:rPr lang="es-ES" sz="2800" dirty="0" err="1"/>
              <a:t>scene</a:t>
            </a:r>
            <a:r>
              <a:rPr lang="es-ES" sz="2800" dirty="0"/>
              <a:t> </a:t>
            </a:r>
            <a:r>
              <a:rPr lang="es-ES" sz="2800" dirty="0" err="1"/>
              <a:t>one</a:t>
            </a:r>
            <a:r>
              <a:rPr lang="es-ES" sz="2800" dirty="0"/>
              <a:t> </a:t>
            </a:r>
            <a:r>
              <a:rPr lang="es-ES" sz="2800" dirty="0" err="1"/>
              <a:t>large</a:t>
            </a:r>
            <a:r>
              <a:rPr lang="es-ES" sz="2800" dirty="0"/>
              <a:t> </a:t>
            </a:r>
            <a:r>
              <a:rPr lang="es-ES" sz="2800" dirty="0" err="1"/>
              <a:t>vertex</a:t>
            </a:r>
            <a:r>
              <a:rPr lang="es-ES" sz="2800" dirty="0"/>
              <a:t> buffer and </a:t>
            </a:r>
            <a:r>
              <a:rPr lang="es-ES" sz="2800" dirty="0" err="1"/>
              <a:t>an</a:t>
            </a:r>
            <a:r>
              <a:rPr lang="es-ES" sz="2800" dirty="0"/>
              <a:t> </a:t>
            </a:r>
            <a:r>
              <a:rPr lang="es-ES" sz="2800" dirty="0" err="1"/>
              <a:t>index</a:t>
            </a:r>
            <a:r>
              <a:rPr lang="es-ES" sz="2800" dirty="0"/>
              <a:t> buffer </a:t>
            </a:r>
            <a:r>
              <a:rPr lang="es-ES" sz="2800" dirty="0" err="1"/>
              <a:t>generated</a:t>
            </a:r>
            <a:r>
              <a:rPr lang="es-ES" sz="2800" dirty="0"/>
              <a:t> </a:t>
            </a:r>
            <a:r>
              <a:rPr lang="es-ES" sz="2800" dirty="0" err="1"/>
              <a:t>by</a:t>
            </a:r>
            <a:r>
              <a:rPr lang="es-ES" sz="2800" dirty="0"/>
              <a:t> </a:t>
            </a:r>
            <a:r>
              <a:rPr lang="es-ES" sz="2800" dirty="0" err="1"/>
              <a:t>triangle</a:t>
            </a:r>
            <a:r>
              <a:rPr lang="es-ES" sz="2800" dirty="0"/>
              <a:t> </a:t>
            </a:r>
            <a:r>
              <a:rPr lang="es-ES" sz="2800" dirty="0" err="1"/>
              <a:t>culling</a:t>
            </a:r>
            <a:r>
              <a:rPr lang="es-ES" sz="2800" dirty="0"/>
              <a:t> and </a:t>
            </a:r>
            <a:r>
              <a:rPr lang="es-ES" sz="2800" dirty="0" err="1"/>
              <a:t>filtering</a:t>
            </a:r>
            <a:r>
              <a:rPr lang="es-ES" sz="2800" dirty="0"/>
              <a:t> </a:t>
            </a:r>
            <a:r>
              <a:rPr lang="es-ES" sz="2800" dirty="0" err="1"/>
              <a:t>is</a:t>
            </a:r>
            <a:r>
              <a:rPr lang="es-ES" sz="2800" dirty="0"/>
              <a:t> </a:t>
            </a:r>
            <a:r>
              <a:rPr lang="es-ES" sz="2800" dirty="0" err="1"/>
              <a:t>used</a:t>
            </a:r>
            <a:endParaRPr lang="es-ES" sz="2800" dirty="0"/>
          </a:p>
          <a:p>
            <a:r>
              <a:rPr lang="es-ES" sz="2800" dirty="0" err="1"/>
              <a:t>Draw</a:t>
            </a:r>
            <a:r>
              <a:rPr lang="es-ES" sz="2800" dirty="0"/>
              <a:t> </a:t>
            </a:r>
            <a:r>
              <a:rPr lang="es-ES" sz="2800" dirty="0" err="1"/>
              <a:t>batches</a:t>
            </a:r>
            <a:r>
              <a:rPr lang="es-ES" sz="2800" dirty="0"/>
              <a:t> </a:t>
            </a:r>
            <a:r>
              <a:rPr lang="es-ES" sz="2800" dirty="0" err="1"/>
              <a:t>that</a:t>
            </a:r>
            <a:r>
              <a:rPr lang="es-ES" sz="2800" dirty="0"/>
              <a:t> </a:t>
            </a:r>
            <a:r>
              <a:rPr lang="es-ES" sz="2800" dirty="0" err="1"/>
              <a:t>hold</a:t>
            </a:r>
            <a:r>
              <a:rPr lang="es-ES" sz="2800" dirty="0"/>
              <a:t> a block of </a:t>
            </a:r>
            <a:r>
              <a:rPr lang="es-ES" sz="2800" dirty="0" err="1"/>
              <a:t>geometry</a:t>
            </a:r>
            <a:r>
              <a:rPr lang="es-ES" sz="2800" dirty="0"/>
              <a:t> </a:t>
            </a:r>
            <a:r>
              <a:rPr lang="es-ES" sz="2800" dirty="0" err="1"/>
              <a:t>each</a:t>
            </a:r>
            <a:r>
              <a:rPr lang="es-ES" sz="2800" dirty="0"/>
              <a:t> </a:t>
            </a:r>
            <a:r>
              <a:rPr lang="es-ES" sz="2800" dirty="0" err="1"/>
              <a:t>for</a:t>
            </a:r>
            <a:r>
              <a:rPr lang="es-ES" sz="2800" dirty="0"/>
              <a:t> </a:t>
            </a:r>
            <a:r>
              <a:rPr lang="es-ES" sz="2800" dirty="0" err="1"/>
              <a:t>one</a:t>
            </a:r>
            <a:r>
              <a:rPr lang="es-ES" sz="2800" dirty="0"/>
              <a:t> material</a:t>
            </a:r>
            <a:br>
              <a:rPr lang="es-ES" sz="2800" dirty="0"/>
            </a:br>
            <a:r>
              <a:rPr lang="es-ES" sz="2800" dirty="0"/>
              <a:t>-&gt; </a:t>
            </a:r>
            <a:r>
              <a:rPr lang="es-ES" sz="2800" dirty="0" err="1"/>
              <a:t>Only</a:t>
            </a:r>
            <a:r>
              <a:rPr lang="es-ES" sz="2800" dirty="0"/>
              <a:t> </a:t>
            </a:r>
            <a:r>
              <a:rPr lang="es-ES" sz="2800" dirty="0" err="1"/>
              <a:t>two</a:t>
            </a:r>
            <a:r>
              <a:rPr lang="es-ES" sz="2800" dirty="0"/>
              <a:t> “</a:t>
            </a:r>
            <a:r>
              <a:rPr lang="es-ES" sz="2800" dirty="0" err="1"/>
              <a:t>materials</a:t>
            </a:r>
            <a:r>
              <a:rPr lang="es-ES" sz="2800" dirty="0"/>
              <a:t>” opaque and </a:t>
            </a:r>
            <a:r>
              <a:rPr lang="es-ES" sz="2800" dirty="0" err="1"/>
              <a:t>alpha</a:t>
            </a:r>
            <a:r>
              <a:rPr lang="es-ES" sz="2800" dirty="0"/>
              <a:t> </a:t>
            </a:r>
            <a:r>
              <a:rPr lang="es-ES" sz="2800" dirty="0" err="1"/>
              <a:t>masked</a:t>
            </a:r>
            <a:r>
              <a:rPr lang="es-ES" sz="2800" dirty="0"/>
              <a:t>, </a:t>
            </a:r>
            <a:r>
              <a:rPr lang="es-ES" sz="2800" dirty="0" err="1"/>
              <a:t>transparent</a:t>
            </a:r>
            <a:r>
              <a:rPr lang="es-ES" sz="2800" dirty="0"/>
              <a:t> </a:t>
            </a:r>
            <a:r>
              <a:rPr lang="es-ES" sz="2800" dirty="0" err="1"/>
              <a:t>objects</a:t>
            </a:r>
            <a:r>
              <a:rPr lang="es-ES" sz="2800" dirty="0"/>
              <a:t> and </a:t>
            </a:r>
            <a:r>
              <a:rPr lang="es-ES" sz="2800" dirty="0" err="1"/>
              <a:t>other</a:t>
            </a:r>
            <a:r>
              <a:rPr lang="es-ES" sz="2800" dirty="0"/>
              <a:t> </a:t>
            </a:r>
            <a:r>
              <a:rPr lang="es-ES" sz="2800" dirty="0" err="1"/>
              <a:t>materials</a:t>
            </a:r>
            <a:r>
              <a:rPr lang="es-ES" sz="2800" dirty="0"/>
              <a:t> </a:t>
            </a:r>
            <a:r>
              <a:rPr lang="es-ES" sz="2800" dirty="0" err="1"/>
              <a:t>would</a:t>
            </a:r>
            <a:r>
              <a:rPr lang="es-ES" sz="2800" dirty="0"/>
              <a:t> </a:t>
            </a:r>
            <a:r>
              <a:rPr lang="es-ES" sz="2800" dirty="0" err="1"/>
              <a:t>go</a:t>
            </a:r>
            <a:r>
              <a:rPr lang="es-ES" sz="2800" dirty="0"/>
              <a:t> </a:t>
            </a:r>
            <a:r>
              <a:rPr lang="es-ES" sz="2800" dirty="0" err="1"/>
              <a:t>into</a:t>
            </a:r>
            <a:r>
              <a:rPr lang="es-ES" sz="2800" dirty="0"/>
              <a:t> </a:t>
            </a:r>
            <a:r>
              <a:rPr lang="es-ES" sz="2800" dirty="0" err="1"/>
              <a:t>the</a:t>
            </a:r>
            <a:r>
              <a:rPr lang="es-ES" sz="2800" dirty="0"/>
              <a:t> </a:t>
            </a:r>
            <a:r>
              <a:rPr lang="es-ES" sz="2800" dirty="0" err="1"/>
              <a:t>same</a:t>
            </a:r>
            <a:r>
              <a:rPr lang="es-ES" sz="2800" dirty="0"/>
              <a:t> buffer</a:t>
            </a:r>
          </a:p>
          <a:p>
            <a:r>
              <a:rPr lang="es-ES" sz="2800" dirty="0" err="1"/>
              <a:t>For</a:t>
            </a:r>
            <a:r>
              <a:rPr lang="es-ES" sz="2800" dirty="0"/>
              <a:t> </a:t>
            </a:r>
            <a:r>
              <a:rPr lang="es-ES" sz="2800" dirty="0" err="1"/>
              <a:t>dynamic</a:t>
            </a:r>
            <a:r>
              <a:rPr lang="es-ES" sz="2800" dirty="0"/>
              <a:t> </a:t>
            </a:r>
            <a:r>
              <a:rPr lang="es-ES" sz="2800" dirty="0" err="1"/>
              <a:t>objects</a:t>
            </a:r>
            <a:r>
              <a:rPr lang="es-ES" sz="2800" dirty="0"/>
              <a:t> </a:t>
            </a:r>
            <a:r>
              <a:rPr lang="es-ES" sz="2800" dirty="0" err="1"/>
              <a:t>we</a:t>
            </a:r>
            <a:r>
              <a:rPr lang="es-ES" sz="2800" dirty="0"/>
              <a:t> </a:t>
            </a:r>
            <a:r>
              <a:rPr lang="es-ES" sz="2800" dirty="0" err="1"/>
              <a:t>would</a:t>
            </a:r>
            <a:r>
              <a:rPr lang="es-ES" sz="2800" dirty="0"/>
              <a:t> use a </a:t>
            </a:r>
            <a:r>
              <a:rPr lang="es-ES" sz="2800" dirty="0" err="1"/>
              <a:t>dedicated</a:t>
            </a:r>
            <a:r>
              <a:rPr lang="es-ES" sz="2800" dirty="0"/>
              <a:t> VB/IB </a:t>
            </a:r>
            <a:r>
              <a:rPr lang="es-ES" sz="2800" dirty="0" err="1"/>
              <a:t>pair</a:t>
            </a:r>
            <a:r>
              <a:rPr lang="es-ES" sz="2800" dirty="0"/>
              <a:t> </a:t>
            </a:r>
            <a:r>
              <a:rPr lang="es-ES" sz="2800" dirty="0" err="1"/>
              <a:t>for</a:t>
            </a:r>
            <a:r>
              <a:rPr lang="es-ES" sz="2800" dirty="0"/>
              <a:t> </a:t>
            </a:r>
            <a:r>
              <a:rPr lang="es-ES" sz="2800" dirty="0" err="1"/>
              <a:t>each</a:t>
            </a:r>
            <a:r>
              <a:rPr lang="es-ES" sz="2800" dirty="0"/>
              <a:t>; </a:t>
            </a:r>
            <a:r>
              <a:rPr lang="es-ES" sz="2800" dirty="0" err="1"/>
              <a:t>this</a:t>
            </a:r>
            <a:r>
              <a:rPr lang="es-ES" sz="2800" dirty="0"/>
              <a:t> </a:t>
            </a:r>
            <a:r>
              <a:rPr lang="es-ES" sz="2800" dirty="0" err="1"/>
              <a:t>is</a:t>
            </a:r>
            <a:r>
              <a:rPr lang="es-ES" sz="2800" dirty="0"/>
              <a:t> </a:t>
            </a:r>
            <a:r>
              <a:rPr lang="es-ES" sz="2800" dirty="0" err="1"/>
              <a:t>optional</a:t>
            </a:r>
            <a:endParaRPr lang="es-ES" sz="2800" dirty="0"/>
          </a:p>
        </p:txBody>
      </p:sp>
    </p:spTree>
    <p:extLst>
      <p:ext uri="{BB962C8B-B14F-4D97-AF65-F5344CB8AC3E}">
        <p14:creationId xmlns:p14="http://schemas.microsoft.com/office/powerpoint/2010/main" val="2706577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Triangle</a:t>
            </a:r>
            <a:r>
              <a:rPr lang="es-ES" dirty="0"/>
              <a:t> </a:t>
            </a:r>
            <a:r>
              <a:rPr lang="es-ES" dirty="0" err="1"/>
              <a:t>cluster</a:t>
            </a:r>
            <a:r>
              <a:rPr lang="es-ES" dirty="0"/>
              <a:t> </a:t>
            </a:r>
            <a:r>
              <a:rPr lang="es-ES" dirty="0" err="1"/>
              <a:t>culling</a:t>
            </a:r>
            <a:r>
              <a:rPr lang="es-ES" dirty="0"/>
              <a:t> / </a:t>
            </a:r>
            <a:r>
              <a:rPr lang="es-ES" dirty="0" err="1"/>
              <a:t>filtering</a:t>
            </a:r>
            <a:r>
              <a:rPr lang="es-ES" dirty="0"/>
              <a:t> – </a:t>
            </a:r>
            <a:r>
              <a:rPr lang="es-ES" dirty="0" err="1"/>
              <a:t>Draw</a:t>
            </a:r>
            <a:r>
              <a:rPr lang="es-ES" dirty="0"/>
              <a:t> </a:t>
            </a:r>
            <a:r>
              <a:rPr lang="es-ES" dirty="0" err="1"/>
              <a:t>Calls</a:t>
            </a:r>
            <a:endParaRPr lang="en-US" dirty="0"/>
          </a:p>
        </p:txBody>
      </p:sp>
      <p:sp>
        <p:nvSpPr>
          <p:cNvPr id="3" name="Marcador de contenido 2"/>
          <p:cNvSpPr>
            <a:spLocks noGrp="1"/>
          </p:cNvSpPr>
          <p:nvPr>
            <p:ph idx="1"/>
          </p:nvPr>
        </p:nvSpPr>
        <p:spPr>
          <a:xfrm>
            <a:off x="711200" y="2006599"/>
            <a:ext cx="10769600" cy="4851401"/>
          </a:xfrm>
        </p:spPr>
        <p:txBody>
          <a:bodyPr>
            <a:normAutofit/>
          </a:bodyPr>
          <a:lstStyle/>
          <a:p>
            <a:r>
              <a:rPr lang="es-ES" sz="2800" dirty="0" err="1"/>
              <a:t>ExecuteIndirect</a:t>
            </a:r>
            <a:r>
              <a:rPr lang="es-ES" sz="2800" dirty="0"/>
              <a:t> </a:t>
            </a:r>
            <a:r>
              <a:rPr lang="es-ES" sz="2800" dirty="0" err="1"/>
              <a:t>makes</a:t>
            </a:r>
            <a:r>
              <a:rPr lang="es-ES" sz="2800" dirty="0"/>
              <a:t> </a:t>
            </a:r>
            <a:r>
              <a:rPr lang="es-ES" sz="2800" dirty="0" err="1"/>
              <a:t>it</a:t>
            </a:r>
            <a:r>
              <a:rPr lang="es-ES" sz="2800" dirty="0"/>
              <a:t> </a:t>
            </a:r>
            <a:r>
              <a:rPr lang="es-ES" sz="2800" dirty="0" err="1"/>
              <a:t>possible</a:t>
            </a:r>
            <a:r>
              <a:rPr lang="es-ES" sz="2800" dirty="0"/>
              <a:t> to </a:t>
            </a:r>
            <a:r>
              <a:rPr lang="es-ES" sz="2800" dirty="0" err="1"/>
              <a:t>completely</a:t>
            </a:r>
            <a:r>
              <a:rPr lang="es-ES" sz="2800" dirty="0"/>
              <a:t> </a:t>
            </a:r>
            <a:r>
              <a:rPr lang="es-ES" sz="2800" dirty="0" err="1"/>
              <a:t>defer</a:t>
            </a:r>
            <a:r>
              <a:rPr lang="es-ES" sz="2800" dirty="0"/>
              <a:t> </a:t>
            </a:r>
            <a:r>
              <a:rPr lang="es-ES" sz="2800" dirty="0" err="1"/>
              <a:t>the</a:t>
            </a:r>
            <a:r>
              <a:rPr lang="es-ES" sz="2800" dirty="0"/>
              <a:t> </a:t>
            </a:r>
            <a:r>
              <a:rPr lang="es-ES" sz="2800" dirty="0" err="1"/>
              <a:t>workload</a:t>
            </a:r>
            <a:r>
              <a:rPr lang="es-ES" sz="2800" dirty="0"/>
              <a:t> to </a:t>
            </a:r>
            <a:r>
              <a:rPr lang="es-ES" sz="2800" dirty="0" err="1"/>
              <a:t>the</a:t>
            </a:r>
            <a:r>
              <a:rPr lang="es-ES" sz="2800" dirty="0"/>
              <a:t> GPU, so </a:t>
            </a:r>
            <a:r>
              <a:rPr lang="es-ES" sz="2800" dirty="0" err="1"/>
              <a:t>that</a:t>
            </a:r>
            <a:r>
              <a:rPr lang="es-ES" sz="2800" dirty="0"/>
              <a:t> </a:t>
            </a:r>
            <a:r>
              <a:rPr lang="es-ES" sz="2800" dirty="0" err="1"/>
              <a:t>the</a:t>
            </a:r>
            <a:r>
              <a:rPr lang="es-ES" sz="2800" dirty="0"/>
              <a:t> actual </a:t>
            </a:r>
            <a:r>
              <a:rPr lang="es-ES" sz="2800" dirty="0" err="1"/>
              <a:t>work</a:t>
            </a:r>
            <a:r>
              <a:rPr lang="es-ES" sz="2800" dirty="0"/>
              <a:t> </a:t>
            </a:r>
            <a:r>
              <a:rPr lang="es-ES" sz="2800" dirty="0" err="1"/>
              <a:t>items</a:t>
            </a:r>
            <a:r>
              <a:rPr lang="es-ES" sz="2800" dirty="0"/>
              <a:t> can be </a:t>
            </a:r>
            <a:r>
              <a:rPr lang="es-ES" sz="2800" dirty="0" err="1"/>
              <a:t>batched</a:t>
            </a:r>
            <a:r>
              <a:rPr lang="es-ES" sz="2800" dirty="0"/>
              <a:t> in a more </a:t>
            </a:r>
            <a:r>
              <a:rPr lang="es-ES" sz="2800" dirty="0" err="1"/>
              <a:t>coherent</a:t>
            </a:r>
            <a:r>
              <a:rPr lang="es-ES" sz="2800" dirty="0"/>
              <a:t> </a:t>
            </a:r>
            <a:r>
              <a:rPr lang="es-ES" sz="2800" dirty="0" err="1"/>
              <a:t>way</a:t>
            </a:r>
            <a:endParaRPr lang="es-ES" sz="2800" dirty="0"/>
          </a:p>
          <a:p>
            <a:r>
              <a:rPr lang="es-ES" dirty="0" err="1"/>
              <a:t>Grouping</a:t>
            </a:r>
            <a:r>
              <a:rPr lang="es-ES" dirty="0"/>
              <a:t> </a:t>
            </a:r>
            <a:r>
              <a:rPr lang="es-ES" dirty="0" err="1"/>
              <a:t>multiple</a:t>
            </a:r>
            <a:r>
              <a:rPr lang="es-ES" dirty="0"/>
              <a:t> </a:t>
            </a:r>
            <a:r>
              <a:rPr lang="es-ES" dirty="0" err="1"/>
              <a:t>draw</a:t>
            </a:r>
            <a:r>
              <a:rPr lang="es-ES" dirty="0"/>
              <a:t> </a:t>
            </a:r>
            <a:r>
              <a:rPr lang="es-ES" dirty="0" err="1"/>
              <a:t>calls</a:t>
            </a:r>
            <a:r>
              <a:rPr lang="es-ES" dirty="0"/>
              <a:t> </a:t>
            </a:r>
            <a:r>
              <a:rPr lang="es-ES" dirty="0" err="1"/>
              <a:t>into</a:t>
            </a:r>
            <a:r>
              <a:rPr lang="es-ES" dirty="0"/>
              <a:t> a single </a:t>
            </a:r>
            <a:r>
              <a:rPr lang="es-ES" dirty="0" err="1"/>
              <a:t>one</a:t>
            </a:r>
            <a:r>
              <a:rPr lang="es-ES" dirty="0"/>
              <a:t> </a:t>
            </a:r>
          </a:p>
          <a:p>
            <a:pPr lvl="1"/>
            <a:r>
              <a:rPr lang="es-ES" dirty="0"/>
              <a:t>reduces CPU </a:t>
            </a:r>
            <a:r>
              <a:rPr lang="es-ES" dirty="0" err="1"/>
              <a:t>overhead</a:t>
            </a:r>
            <a:r>
              <a:rPr lang="es-ES" dirty="0"/>
              <a:t> -&gt; </a:t>
            </a:r>
            <a:r>
              <a:rPr lang="es-ES" dirty="0" err="1"/>
              <a:t>only</a:t>
            </a:r>
            <a:r>
              <a:rPr lang="es-ES" dirty="0"/>
              <a:t> a single </a:t>
            </a:r>
            <a:r>
              <a:rPr lang="es-ES" dirty="0" err="1"/>
              <a:t>Graphics</a:t>
            </a:r>
            <a:r>
              <a:rPr lang="es-ES" dirty="0"/>
              <a:t> API </a:t>
            </a:r>
            <a:r>
              <a:rPr lang="es-ES" dirty="0" err="1"/>
              <a:t>call</a:t>
            </a:r>
            <a:endParaRPr lang="es-ES" dirty="0"/>
          </a:p>
          <a:p>
            <a:pPr lvl="1"/>
            <a:r>
              <a:rPr lang="es-ES" sz="2400" dirty="0"/>
              <a:t>reduces GPU </a:t>
            </a:r>
            <a:r>
              <a:rPr lang="es-ES" sz="2400" dirty="0" err="1"/>
              <a:t>overhead</a:t>
            </a:r>
            <a:r>
              <a:rPr lang="es-ES" sz="2400" dirty="0"/>
              <a:t> (</a:t>
            </a:r>
            <a:r>
              <a:rPr lang="es-ES" sz="2400" dirty="0" err="1"/>
              <a:t>alleviates</a:t>
            </a:r>
            <a:r>
              <a:rPr lang="es-ES" sz="2400" dirty="0"/>
              <a:t> </a:t>
            </a:r>
            <a:r>
              <a:rPr lang="es-ES" sz="2400" dirty="0" err="1"/>
              <a:t>pressure</a:t>
            </a:r>
            <a:r>
              <a:rPr lang="es-ES" sz="2400" dirty="0"/>
              <a:t> </a:t>
            </a:r>
            <a:r>
              <a:rPr lang="es-ES" sz="2400" dirty="0" err="1"/>
              <a:t>on</a:t>
            </a:r>
            <a:r>
              <a:rPr lang="es-ES" sz="2400" dirty="0"/>
              <a:t> VS, CP and </a:t>
            </a:r>
            <a:r>
              <a:rPr lang="es-ES" sz="2400" dirty="0" err="1"/>
              <a:t>triangle</a:t>
            </a:r>
            <a:r>
              <a:rPr lang="es-ES" sz="2400" dirty="0"/>
              <a:t> </a:t>
            </a:r>
            <a:r>
              <a:rPr lang="es-ES" sz="2400" dirty="0" err="1"/>
              <a:t>assembly</a:t>
            </a:r>
            <a:r>
              <a:rPr lang="es-ES" sz="2400" dirty="0"/>
              <a:t>) </a:t>
            </a:r>
            <a:r>
              <a:rPr lang="es-ES" sz="2400" dirty="0" err="1"/>
              <a:t>by</a:t>
            </a:r>
            <a:r>
              <a:rPr lang="es-ES" sz="2400" dirty="0"/>
              <a:t> </a:t>
            </a:r>
            <a:r>
              <a:rPr lang="es-ES" sz="2400" dirty="0" err="1"/>
              <a:t>letting</a:t>
            </a:r>
            <a:r>
              <a:rPr lang="es-ES" sz="2400" dirty="0"/>
              <a:t> </a:t>
            </a:r>
            <a:r>
              <a:rPr lang="es-ES" sz="2400" dirty="0" err="1"/>
              <a:t>the</a:t>
            </a:r>
            <a:r>
              <a:rPr lang="es-ES" sz="2400" dirty="0"/>
              <a:t> </a:t>
            </a:r>
            <a:r>
              <a:rPr lang="es-ES" sz="2400" dirty="0" err="1"/>
              <a:t>user</a:t>
            </a:r>
            <a:r>
              <a:rPr lang="es-ES" sz="2400" dirty="0"/>
              <a:t> </a:t>
            </a:r>
            <a:r>
              <a:rPr lang="es-ES" sz="2400" dirty="0" err="1"/>
              <a:t>provide</a:t>
            </a:r>
            <a:r>
              <a:rPr lang="es-ES" sz="2400" dirty="0"/>
              <a:t> </a:t>
            </a:r>
            <a:r>
              <a:rPr lang="es-ES" sz="2400" dirty="0" err="1"/>
              <a:t>an</a:t>
            </a:r>
            <a:r>
              <a:rPr lang="es-ES" sz="2400" dirty="0"/>
              <a:t> </a:t>
            </a:r>
            <a:r>
              <a:rPr lang="es-ES" sz="2400" dirty="0" err="1"/>
              <a:t>optimal</a:t>
            </a:r>
            <a:r>
              <a:rPr lang="es-ES" sz="2400" dirty="0"/>
              <a:t> set of </a:t>
            </a:r>
            <a:r>
              <a:rPr lang="es-ES" sz="2400" dirty="0" err="1"/>
              <a:t>workload</a:t>
            </a:r>
            <a:r>
              <a:rPr lang="es-ES" sz="2400" dirty="0"/>
              <a:t> </a:t>
            </a:r>
            <a:r>
              <a:rPr lang="es-ES" sz="2400" dirty="0" err="1"/>
              <a:t>through</a:t>
            </a:r>
            <a:r>
              <a:rPr lang="es-ES" sz="2400" dirty="0"/>
              <a:t> </a:t>
            </a:r>
          </a:p>
          <a:p>
            <a:pPr lvl="2"/>
            <a:r>
              <a:rPr lang="es-ES" dirty="0" err="1"/>
              <a:t>culling</a:t>
            </a:r>
            <a:r>
              <a:rPr lang="es-ES" dirty="0"/>
              <a:t> </a:t>
            </a:r>
            <a:r>
              <a:rPr lang="es-ES" dirty="0" err="1"/>
              <a:t>indices</a:t>
            </a:r>
            <a:r>
              <a:rPr lang="es-ES" dirty="0"/>
              <a:t> == invisible </a:t>
            </a:r>
            <a:r>
              <a:rPr lang="es-ES" dirty="0" err="1" smtClean="0"/>
              <a:t>triangles</a:t>
            </a:r>
            <a:r>
              <a:rPr lang="es-ES" dirty="0" smtClean="0"/>
              <a:t> </a:t>
            </a:r>
            <a:r>
              <a:rPr lang="es-ES" dirty="0" err="1"/>
              <a:t>through</a:t>
            </a:r>
            <a:r>
              <a:rPr lang="es-ES" dirty="0"/>
              <a:t> </a:t>
            </a:r>
            <a:r>
              <a:rPr lang="es-ES" dirty="0" err="1"/>
              <a:t>async</a:t>
            </a:r>
            <a:r>
              <a:rPr lang="es-ES" dirty="0"/>
              <a:t> compute</a:t>
            </a:r>
          </a:p>
          <a:p>
            <a:pPr lvl="2"/>
            <a:r>
              <a:rPr lang="es-ES" sz="2000" dirty="0" err="1"/>
              <a:t>culling</a:t>
            </a:r>
            <a:r>
              <a:rPr lang="es-ES" sz="2000" dirty="0"/>
              <a:t> </a:t>
            </a:r>
            <a:r>
              <a:rPr lang="es-ES" sz="2000" dirty="0" err="1"/>
              <a:t>draw</a:t>
            </a:r>
            <a:r>
              <a:rPr lang="es-ES" sz="2000" dirty="0"/>
              <a:t> </a:t>
            </a:r>
            <a:r>
              <a:rPr lang="es-ES" sz="2000" dirty="0" err="1"/>
              <a:t>calls</a:t>
            </a:r>
            <a:r>
              <a:rPr lang="es-ES" dirty="0"/>
              <a:t> -&gt; </a:t>
            </a:r>
            <a:r>
              <a:rPr lang="es-ES" dirty="0" err="1"/>
              <a:t>the</a:t>
            </a:r>
            <a:r>
              <a:rPr lang="es-ES" dirty="0"/>
              <a:t> </a:t>
            </a:r>
            <a:r>
              <a:rPr lang="es-ES" dirty="0" err="1"/>
              <a:t>resulting</a:t>
            </a:r>
            <a:r>
              <a:rPr lang="es-ES" dirty="0"/>
              <a:t> </a:t>
            </a:r>
            <a:r>
              <a:rPr lang="es-ES" dirty="0" err="1"/>
              <a:t>indirect</a:t>
            </a:r>
            <a:r>
              <a:rPr lang="es-ES" dirty="0"/>
              <a:t> </a:t>
            </a:r>
            <a:r>
              <a:rPr lang="es-ES" dirty="0" err="1"/>
              <a:t>argument</a:t>
            </a:r>
            <a:r>
              <a:rPr lang="es-ES" dirty="0"/>
              <a:t> buffer </a:t>
            </a:r>
            <a:r>
              <a:rPr lang="es-ES" dirty="0" err="1"/>
              <a:t>only</a:t>
            </a:r>
            <a:r>
              <a:rPr lang="es-ES" dirty="0"/>
              <a:t> </a:t>
            </a:r>
            <a:r>
              <a:rPr lang="es-ES" dirty="0" err="1"/>
              <a:t>includes</a:t>
            </a:r>
            <a:r>
              <a:rPr lang="es-ES" dirty="0"/>
              <a:t> </a:t>
            </a:r>
            <a:r>
              <a:rPr lang="es-ES" dirty="0" err="1"/>
              <a:t>valid</a:t>
            </a:r>
            <a:r>
              <a:rPr lang="es-ES" dirty="0"/>
              <a:t> </a:t>
            </a:r>
            <a:r>
              <a:rPr lang="es-ES" dirty="0" err="1"/>
              <a:t>draw</a:t>
            </a:r>
            <a:r>
              <a:rPr lang="es-ES" dirty="0"/>
              <a:t> </a:t>
            </a:r>
            <a:r>
              <a:rPr lang="es-ES" dirty="0" err="1" smtClean="0"/>
              <a:t>calls</a:t>
            </a:r>
            <a:endParaRPr lang="es-ES" dirty="0" smtClean="0"/>
          </a:p>
          <a:p>
            <a:r>
              <a:rPr lang="es-ES" sz="2800" dirty="0" err="1" smtClean="0"/>
              <a:t>See</a:t>
            </a:r>
            <a:r>
              <a:rPr lang="es-ES" sz="2800" dirty="0" smtClean="0"/>
              <a:t> more </a:t>
            </a:r>
            <a:r>
              <a:rPr lang="es-ES" sz="2800" dirty="0" err="1" smtClean="0"/>
              <a:t>next</a:t>
            </a:r>
            <a:r>
              <a:rPr lang="es-ES" sz="2800" dirty="0" smtClean="0"/>
              <a:t> </a:t>
            </a:r>
            <a:r>
              <a:rPr lang="es-ES" sz="2800" dirty="0" err="1" smtClean="0"/>
              <a:t>slide</a:t>
            </a:r>
            <a:r>
              <a:rPr lang="es-ES" sz="2800" dirty="0" smtClean="0"/>
              <a:t> </a:t>
            </a:r>
            <a:r>
              <a:rPr lang="es-ES" sz="2800" dirty="0" err="1" smtClean="0"/>
              <a:t>deck</a:t>
            </a:r>
            <a:r>
              <a:rPr lang="es-ES" sz="2800" dirty="0" smtClean="0"/>
              <a:t> “</a:t>
            </a:r>
            <a:r>
              <a:rPr lang="es-ES" sz="2800" dirty="0" err="1" smtClean="0"/>
              <a:t>Execute</a:t>
            </a:r>
            <a:r>
              <a:rPr lang="es-ES" sz="2800" dirty="0" smtClean="0"/>
              <a:t> </a:t>
            </a:r>
            <a:r>
              <a:rPr lang="es-ES" sz="2800" dirty="0" err="1" smtClean="0"/>
              <a:t>Indirect</a:t>
            </a:r>
            <a:r>
              <a:rPr lang="es-ES" sz="2800" dirty="0" smtClean="0"/>
              <a:t>”</a:t>
            </a:r>
            <a:r>
              <a:rPr lang="es-ES" sz="2800" dirty="0"/>
              <a:t/>
            </a:r>
            <a:br>
              <a:rPr lang="es-ES" sz="2800" dirty="0"/>
            </a:br>
            <a:endParaRPr lang="es-ES" sz="2800" dirty="0"/>
          </a:p>
        </p:txBody>
      </p:sp>
    </p:spTree>
    <p:extLst>
      <p:ext uri="{BB962C8B-B14F-4D97-AF65-F5344CB8AC3E}">
        <p14:creationId xmlns:p14="http://schemas.microsoft.com/office/powerpoint/2010/main" val="3123944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Triangle</a:t>
            </a:r>
            <a:r>
              <a:rPr lang="es-ES" dirty="0"/>
              <a:t> </a:t>
            </a:r>
            <a:r>
              <a:rPr lang="es-ES" dirty="0" err="1"/>
              <a:t>cluster</a:t>
            </a:r>
            <a:r>
              <a:rPr lang="es-ES" dirty="0"/>
              <a:t> </a:t>
            </a:r>
            <a:r>
              <a:rPr lang="es-ES" dirty="0" err="1"/>
              <a:t>culling</a:t>
            </a:r>
            <a:r>
              <a:rPr lang="es-ES" dirty="0"/>
              <a:t> / </a:t>
            </a:r>
            <a:r>
              <a:rPr lang="es-ES" dirty="0" err="1"/>
              <a:t>filtering</a:t>
            </a:r>
            <a:r>
              <a:rPr lang="es-ES" dirty="0"/>
              <a:t> – </a:t>
            </a:r>
            <a:r>
              <a:rPr lang="es-ES" dirty="0" err="1"/>
              <a:t>Draw</a:t>
            </a:r>
            <a:r>
              <a:rPr lang="es-ES" dirty="0"/>
              <a:t> </a:t>
            </a:r>
            <a:r>
              <a:rPr lang="es-ES" dirty="0" err="1"/>
              <a:t>Calls</a:t>
            </a:r>
            <a:endParaRPr lang="en-US" noProof="0" dirty="0"/>
          </a:p>
        </p:txBody>
      </p:sp>
      <p:sp>
        <p:nvSpPr>
          <p:cNvPr id="9" name="Marcador de contenido 2"/>
          <p:cNvSpPr>
            <a:spLocks noGrp="1"/>
          </p:cNvSpPr>
          <p:nvPr>
            <p:ph idx="1"/>
          </p:nvPr>
        </p:nvSpPr>
        <p:spPr>
          <a:xfrm>
            <a:off x="711200" y="2246275"/>
            <a:ext cx="10769600" cy="4326467"/>
          </a:xfrm>
        </p:spPr>
        <p:txBody>
          <a:bodyPr>
            <a:noAutofit/>
          </a:bodyPr>
          <a:lstStyle/>
          <a:p>
            <a:pPr marL="0" indent="0">
              <a:buNone/>
            </a:pPr>
            <a:r>
              <a:rPr lang="en-US" sz="4000" dirty="0"/>
              <a:t>San Miguel Scene Number of Draw calls</a:t>
            </a:r>
            <a:br>
              <a:rPr lang="en-US" sz="4000" dirty="0"/>
            </a:br>
            <a:r>
              <a:rPr lang="en-US" sz="3200" dirty="0"/>
              <a:t>(</a:t>
            </a:r>
            <a:r>
              <a:rPr lang="en-US" sz="3200" dirty="0" err="1"/>
              <a:t>ExecuteIndirect</a:t>
            </a:r>
            <a:r>
              <a:rPr lang="en-US" sz="3200" dirty="0"/>
              <a:t>)</a:t>
            </a:r>
            <a:endParaRPr lang="en-US" sz="4000" dirty="0"/>
          </a:p>
          <a:p>
            <a:pPr lvl="1"/>
            <a:r>
              <a:rPr lang="en-US" dirty="0"/>
              <a:t>Shadow opaque 214</a:t>
            </a:r>
          </a:p>
          <a:p>
            <a:pPr lvl="1"/>
            <a:r>
              <a:rPr lang="en-US" dirty="0"/>
              <a:t>Shadow alpha masked 59</a:t>
            </a:r>
          </a:p>
          <a:p>
            <a:pPr lvl="1"/>
            <a:r>
              <a:rPr lang="en-US" dirty="0"/>
              <a:t>Main view opaque 200</a:t>
            </a:r>
          </a:p>
          <a:p>
            <a:pPr lvl="1"/>
            <a:r>
              <a:rPr lang="en-US" dirty="0"/>
              <a:t>Main view alpha masked 60</a:t>
            </a:r>
          </a:p>
          <a:p>
            <a:pPr lvl="1"/>
            <a:r>
              <a:rPr lang="en-US" dirty="0"/>
              <a:t>Dispatch calls for filtering 81</a:t>
            </a:r>
          </a:p>
        </p:txBody>
      </p:sp>
    </p:spTree>
    <p:extLst>
      <p:ext uri="{BB962C8B-B14F-4D97-AF65-F5344CB8AC3E}">
        <p14:creationId xmlns:p14="http://schemas.microsoft.com/office/powerpoint/2010/main" val="2426735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High-Level View 2009</a:t>
            </a:r>
          </a:p>
        </p:txBody>
      </p:sp>
      <p:sp>
        <p:nvSpPr>
          <p:cNvPr id="23" name="TextBox 3"/>
          <p:cNvSpPr txBox="1">
            <a:spLocks noChangeArrowheads="1"/>
          </p:cNvSpPr>
          <p:nvPr/>
        </p:nvSpPr>
        <p:spPr bwMode="auto">
          <a:xfrm>
            <a:off x="381000" y="1709059"/>
            <a:ext cx="5399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G-Buffer (taken from [Engel2009] </a:t>
            </a:r>
            <a:r>
              <a:rPr lang="en-US" altLang="en-US" dirty="0" err="1"/>
              <a:t>Killzone</a:t>
            </a:r>
            <a:r>
              <a:rPr lang="en-US" altLang="en-US" dirty="0"/>
              <a:t> 2 layout)</a:t>
            </a:r>
          </a:p>
        </p:txBody>
      </p:sp>
      <p:sp>
        <p:nvSpPr>
          <p:cNvPr id="24" name="Rectangle 3"/>
          <p:cNvSpPr>
            <a:spLocks noChangeArrowheads="1"/>
          </p:cNvSpPr>
          <p:nvPr/>
        </p:nvSpPr>
        <p:spPr bwMode="auto">
          <a:xfrm>
            <a:off x="4876800"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Depth Buffer</a:t>
            </a:r>
          </a:p>
        </p:txBody>
      </p:sp>
      <p:sp>
        <p:nvSpPr>
          <p:cNvPr id="25" name="Rectangle 4"/>
          <p:cNvSpPr>
            <a:spLocks noChangeArrowheads="1"/>
          </p:cNvSpPr>
          <p:nvPr/>
        </p:nvSpPr>
        <p:spPr bwMode="auto">
          <a:xfrm>
            <a:off x="2362200" y="41474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Deferred</a:t>
            </a:r>
            <a:br>
              <a:rPr lang="en-US" altLang="en-US">
                <a:latin typeface="Calibri" panose="020F0502020204030204" pitchFamily="34" charset="0"/>
              </a:rPr>
            </a:br>
            <a:r>
              <a:rPr lang="en-US" altLang="en-US">
                <a:latin typeface="Calibri" panose="020F0502020204030204" pitchFamily="34" charset="0"/>
              </a:rPr>
              <a:t>Lighting</a:t>
            </a:r>
          </a:p>
        </p:txBody>
      </p:sp>
      <p:sp>
        <p:nvSpPr>
          <p:cNvPr id="26" name="Rectangle 6"/>
          <p:cNvSpPr>
            <a:spLocks noChangeArrowheads="1"/>
          </p:cNvSpPr>
          <p:nvPr/>
        </p:nvSpPr>
        <p:spPr bwMode="auto">
          <a:xfrm>
            <a:off x="6435725" y="5366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Forward </a:t>
            </a:r>
            <a:br>
              <a:rPr lang="en-US" altLang="en-US">
                <a:latin typeface="Calibri" panose="020F0502020204030204" pitchFamily="34" charset="0"/>
              </a:rPr>
            </a:br>
            <a:r>
              <a:rPr lang="en-US" altLang="en-US">
                <a:latin typeface="Calibri" panose="020F0502020204030204" pitchFamily="34" charset="0"/>
              </a:rPr>
              <a:t>Rendering</a:t>
            </a:r>
          </a:p>
        </p:txBody>
      </p:sp>
      <p:sp>
        <p:nvSpPr>
          <p:cNvPr id="27" name="Text Box 11"/>
          <p:cNvSpPr txBox="1">
            <a:spLocks noChangeArrowheads="1"/>
          </p:cNvSpPr>
          <p:nvPr/>
        </p:nvSpPr>
        <p:spPr bwMode="auto">
          <a:xfrm>
            <a:off x="4267200" y="4680859"/>
            <a:ext cx="1567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alibri" panose="020F0502020204030204" pitchFamily="34" charset="0"/>
              </a:rPr>
              <a:t>Switch off depth write</a:t>
            </a:r>
          </a:p>
        </p:txBody>
      </p:sp>
      <p:cxnSp>
        <p:nvCxnSpPr>
          <p:cNvPr id="28" name="AutoShape 13"/>
          <p:cNvCxnSpPr>
            <a:cxnSpLocks noChangeShapeType="1"/>
            <a:stCxn id="24" idx="3"/>
            <a:endCxn id="26" idx="0"/>
          </p:cNvCxnSpPr>
          <p:nvPr/>
        </p:nvCxnSpPr>
        <p:spPr bwMode="auto">
          <a:xfrm>
            <a:off x="6248400" y="3118759"/>
            <a:ext cx="873125" cy="22479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9" name="Line 14"/>
          <p:cNvSpPr>
            <a:spLocks noChangeShapeType="1"/>
          </p:cNvSpPr>
          <p:nvPr/>
        </p:nvSpPr>
        <p:spPr bwMode="auto">
          <a:xfrm>
            <a:off x="3657600" y="3918859"/>
            <a:ext cx="1066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5"/>
          <p:cNvSpPr>
            <a:spLocks noChangeShapeType="1"/>
          </p:cNvSpPr>
          <p:nvPr/>
        </p:nvSpPr>
        <p:spPr bwMode="auto">
          <a:xfrm flipV="1">
            <a:off x="5715000" y="4071259"/>
            <a:ext cx="1066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31" name="AutoShape 16"/>
          <p:cNvCxnSpPr>
            <a:cxnSpLocks noChangeShapeType="1"/>
            <a:stCxn id="24" idx="2"/>
            <a:endCxn id="25" idx="0"/>
          </p:cNvCxnSpPr>
          <p:nvPr/>
        </p:nvCxnSpPr>
        <p:spPr bwMode="auto">
          <a:xfrm rot="5400000">
            <a:off x="4000500" y="2585359"/>
            <a:ext cx="609600" cy="25146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2" name="Rectangle 17"/>
          <p:cNvSpPr>
            <a:spLocks noChangeArrowheads="1"/>
          </p:cNvSpPr>
          <p:nvPr/>
        </p:nvSpPr>
        <p:spPr bwMode="auto">
          <a:xfrm>
            <a:off x="1992313"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Specular /</a:t>
            </a:r>
            <a:br>
              <a:rPr lang="en-US" altLang="en-US">
                <a:latin typeface="Calibri" panose="020F0502020204030204" pitchFamily="34" charset="0"/>
              </a:rPr>
            </a:br>
            <a:r>
              <a:rPr lang="en-US" altLang="en-US">
                <a:latin typeface="Calibri" panose="020F0502020204030204" pitchFamily="34" charset="0"/>
              </a:rPr>
              <a:t>Motion Vec</a:t>
            </a:r>
          </a:p>
        </p:txBody>
      </p:sp>
      <p:sp>
        <p:nvSpPr>
          <p:cNvPr id="33" name="Rectangle 18"/>
          <p:cNvSpPr>
            <a:spLocks noChangeArrowheads="1"/>
          </p:cNvSpPr>
          <p:nvPr/>
        </p:nvSpPr>
        <p:spPr bwMode="auto">
          <a:xfrm>
            <a:off x="544513"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Normals</a:t>
            </a:r>
          </a:p>
        </p:txBody>
      </p:sp>
      <p:sp>
        <p:nvSpPr>
          <p:cNvPr id="34" name="Rectangle 19"/>
          <p:cNvSpPr>
            <a:spLocks noChangeArrowheads="1"/>
          </p:cNvSpPr>
          <p:nvPr/>
        </p:nvSpPr>
        <p:spPr bwMode="auto">
          <a:xfrm>
            <a:off x="3429000"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Albedo /</a:t>
            </a:r>
            <a:br>
              <a:rPr lang="en-US" altLang="en-US">
                <a:latin typeface="Calibri" panose="020F0502020204030204" pitchFamily="34" charset="0"/>
              </a:rPr>
            </a:br>
            <a:r>
              <a:rPr lang="en-US" altLang="en-US">
                <a:latin typeface="Calibri" panose="020F0502020204030204" pitchFamily="34" charset="0"/>
              </a:rPr>
              <a:t>Shadow</a:t>
            </a:r>
          </a:p>
        </p:txBody>
      </p:sp>
      <p:cxnSp>
        <p:nvCxnSpPr>
          <p:cNvPr id="35" name="AutoShape 20"/>
          <p:cNvCxnSpPr>
            <a:cxnSpLocks noChangeShapeType="1"/>
            <a:stCxn id="34" idx="2"/>
            <a:endCxn id="25" idx="0"/>
          </p:cNvCxnSpPr>
          <p:nvPr/>
        </p:nvCxnSpPr>
        <p:spPr bwMode="auto">
          <a:xfrm rot="5400000">
            <a:off x="3276600" y="3309259"/>
            <a:ext cx="609600" cy="10668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6" name="AutoShape 21"/>
          <p:cNvCxnSpPr>
            <a:cxnSpLocks noChangeShapeType="1"/>
            <a:stCxn id="32" idx="2"/>
            <a:endCxn id="25" idx="0"/>
          </p:cNvCxnSpPr>
          <p:nvPr/>
        </p:nvCxnSpPr>
        <p:spPr bwMode="auto">
          <a:xfrm rot="16200000" flipH="1">
            <a:off x="2558257" y="3657715"/>
            <a:ext cx="609600" cy="36988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7" name="AutoShape 22"/>
          <p:cNvCxnSpPr>
            <a:cxnSpLocks noChangeShapeType="1"/>
            <a:stCxn id="33" idx="2"/>
            <a:endCxn id="25" idx="0"/>
          </p:cNvCxnSpPr>
          <p:nvPr/>
        </p:nvCxnSpPr>
        <p:spPr bwMode="auto">
          <a:xfrm rot="16200000" flipH="1">
            <a:off x="1834357" y="2933815"/>
            <a:ext cx="609600" cy="181768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8" name="Text Box 8"/>
          <p:cNvSpPr txBox="1">
            <a:spLocks noChangeArrowheads="1"/>
          </p:cNvSpPr>
          <p:nvPr/>
        </p:nvSpPr>
        <p:spPr bwMode="auto">
          <a:xfrm>
            <a:off x="1600200" y="2318659"/>
            <a:ext cx="2357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Render opaque objects</a:t>
            </a:r>
          </a:p>
        </p:txBody>
      </p:sp>
      <p:sp>
        <p:nvSpPr>
          <p:cNvPr id="39" name="Text Box 10"/>
          <p:cNvSpPr txBox="1">
            <a:spLocks noChangeArrowheads="1"/>
          </p:cNvSpPr>
          <p:nvPr/>
        </p:nvSpPr>
        <p:spPr bwMode="auto">
          <a:xfrm>
            <a:off x="6061075" y="2318659"/>
            <a:ext cx="2032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Transparent objects</a:t>
            </a:r>
          </a:p>
        </p:txBody>
      </p:sp>
      <p:cxnSp>
        <p:nvCxnSpPr>
          <p:cNvPr id="44" name="AutoShape 16"/>
          <p:cNvCxnSpPr>
            <a:cxnSpLocks noChangeShapeType="1"/>
          </p:cNvCxnSpPr>
          <p:nvPr/>
        </p:nvCxnSpPr>
        <p:spPr bwMode="auto">
          <a:xfrm rot="5400000">
            <a:off x="4000500" y="2618013"/>
            <a:ext cx="609600" cy="2514600"/>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5" name="AutoShape 20"/>
          <p:cNvCxnSpPr>
            <a:cxnSpLocks noChangeShapeType="1"/>
          </p:cNvCxnSpPr>
          <p:nvPr/>
        </p:nvCxnSpPr>
        <p:spPr bwMode="auto">
          <a:xfrm rot="5400000">
            <a:off x="3276600" y="3341913"/>
            <a:ext cx="609600" cy="1066800"/>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6" name="AutoShape 21"/>
          <p:cNvCxnSpPr>
            <a:cxnSpLocks noChangeShapeType="1"/>
          </p:cNvCxnSpPr>
          <p:nvPr/>
        </p:nvCxnSpPr>
        <p:spPr bwMode="auto">
          <a:xfrm rot="16200000" flipH="1">
            <a:off x="2558257" y="3690369"/>
            <a:ext cx="609600" cy="369887"/>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7" name="AutoShape 22"/>
          <p:cNvCxnSpPr>
            <a:cxnSpLocks noChangeShapeType="1"/>
          </p:cNvCxnSpPr>
          <p:nvPr/>
        </p:nvCxnSpPr>
        <p:spPr bwMode="auto">
          <a:xfrm rot="16200000" flipH="1">
            <a:off x="1834357" y="2966469"/>
            <a:ext cx="609600" cy="1817687"/>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53" name="AutoShape 13"/>
          <p:cNvCxnSpPr>
            <a:cxnSpLocks noChangeShapeType="1"/>
            <a:stCxn id="39" idx="2"/>
          </p:cNvCxnSpPr>
          <p:nvPr/>
        </p:nvCxnSpPr>
        <p:spPr bwMode="auto">
          <a:xfrm rot="16200000" flipH="1">
            <a:off x="5765610" y="3999857"/>
            <a:ext cx="2667782" cy="44050"/>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54" name="Text Box 23"/>
          <p:cNvSpPr txBox="1">
            <a:spLocks noChangeArrowheads="1"/>
          </p:cNvSpPr>
          <p:nvPr/>
        </p:nvSpPr>
        <p:spPr bwMode="auto">
          <a:xfrm>
            <a:off x="7816850" y="5627914"/>
            <a:ext cx="13388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latin typeface="Calibri" panose="020F0502020204030204" pitchFamily="34" charset="0"/>
              </a:rPr>
              <a:t>Sort Back-To-Front</a:t>
            </a:r>
          </a:p>
        </p:txBody>
      </p:sp>
      <p:sp>
        <p:nvSpPr>
          <p:cNvPr id="3" name="TextBox 2"/>
          <p:cNvSpPr txBox="1"/>
          <p:nvPr/>
        </p:nvSpPr>
        <p:spPr>
          <a:xfrm>
            <a:off x="479426" y="2699658"/>
            <a:ext cx="566181" cy="253916"/>
          </a:xfrm>
          <a:prstGeom prst="rect">
            <a:avLst/>
          </a:prstGeom>
          <a:noFill/>
        </p:spPr>
        <p:txBody>
          <a:bodyPr wrap="none" rtlCol="0">
            <a:spAutoFit/>
          </a:bodyPr>
          <a:lstStyle/>
          <a:p>
            <a:r>
              <a:rPr lang="en-US" sz="1050" dirty="0"/>
              <a:t>8:8:8:8</a:t>
            </a:r>
          </a:p>
        </p:txBody>
      </p:sp>
      <p:sp>
        <p:nvSpPr>
          <p:cNvPr id="40" name="TextBox 39"/>
          <p:cNvSpPr txBox="1"/>
          <p:nvPr/>
        </p:nvSpPr>
        <p:spPr>
          <a:xfrm>
            <a:off x="1927226" y="2699658"/>
            <a:ext cx="566181" cy="253916"/>
          </a:xfrm>
          <a:prstGeom prst="rect">
            <a:avLst/>
          </a:prstGeom>
          <a:noFill/>
        </p:spPr>
        <p:txBody>
          <a:bodyPr wrap="none" rtlCol="0">
            <a:spAutoFit/>
          </a:bodyPr>
          <a:lstStyle/>
          <a:p>
            <a:r>
              <a:rPr lang="en-US" sz="1050" dirty="0"/>
              <a:t>8:8:8:8</a:t>
            </a:r>
          </a:p>
        </p:txBody>
      </p:sp>
      <p:sp>
        <p:nvSpPr>
          <p:cNvPr id="41" name="TextBox 40"/>
          <p:cNvSpPr txBox="1"/>
          <p:nvPr/>
        </p:nvSpPr>
        <p:spPr>
          <a:xfrm>
            <a:off x="3380177" y="2699658"/>
            <a:ext cx="566181" cy="253916"/>
          </a:xfrm>
          <a:prstGeom prst="rect">
            <a:avLst/>
          </a:prstGeom>
          <a:noFill/>
        </p:spPr>
        <p:txBody>
          <a:bodyPr wrap="none" rtlCol="0">
            <a:spAutoFit/>
          </a:bodyPr>
          <a:lstStyle/>
          <a:p>
            <a:r>
              <a:rPr lang="en-US" sz="1050" dirty="0"/>
              <a:t>8:8:8:8</a:t>
            </a:r>
          </a:p>
        </p:txBody>
      </p:sp>
      <p:sp>
        <p:nvSpPr>
          <p:cNvPr id="42" name="TextBox 41"/>
          <p:cNvSpPr txBox="1"/>
          <p:nvPr/>
        </p:nvSpPr>
        <p:spPr>
          <a:xfrm>
            <a:off x="4889274" y="2723199"/>
            <a:ext cx="510076" cy="253916"/>
          </a:xfrm>
          <a:prstGeom prst="rect">
            <a:avLst/>
          </a:prstGeom>
          <a:noFill/>
        </p:spPr>
        <p:txBody>
          <a:bodyPr wrap="none" rtlCol="0">
            <a:spAutoFit/>
          </a:bodyPr>
          <a:lstStyle/>
          <a:p>
            <a:r>
              <a:rPr lang="en-US" sz="1050" dirty="0"/>
              <a:t>32-bit</a:t>
            </a:r>
          </a:p>
        </p:txBody>
      </p:sp>
    </p:spTree>
    <p:extLst>
      <p:ext uri="{BB962C8B-B14F-4D97-AF65-F5344CB8AC3E}">
        <p14:creationId xmlns:p14="http://schemas.microsoft.com/office/powerpoint/2010/main" val="21356287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Triangle</a:t>
            </a:r>
            <a:r>
              <a:rPr lang="es-ES" dirty="0"/>
              <a:t> </a:t>
            </a:r>
            <a:r>
              <a:rPr lang="es-ES" dirty="0" err="1"/>
              <a:t>cluster</a:t>
            </a:r>
            <a:r>
              <a:rPr lang="es-ES" dirty="0"/>
              <a:t> </a:t>
            </a:r>
            <a:r>
              <a:rPr lang="es-ES" dirty="0" err="1"/>
              <a:t>culling</a:t>
            </a:r>
            <a:r>
              <a:rPr lang="es-ES" dirty="0"/>
              <a:t> / </a:t>
            </a:r>
            <a:r>
              <a:rPr lang="es-ES" dirty="0" err="1"/>
              <a:t>filtering</a:t>
            </a:r>
            <a:r>
              <a:rPr lang="es-ES" dirty="0"/>
              <a:t> – </a:t>
            </a:r>
            <a:r>
              <a:rPr lang="en-US" dirty="0"/>
              <a:t>Benefits</a:t>
            </a:r>
          </a:p>
        </p:txBody>
      </p:sp>
      <p:sp>
        <p:nvSpPr>
          <p:cNvPr id="3" name="Marcador de contenido 2"/>
          <p:cNvSpPr>
            <a:spLocks noGrp="1"/>
          </p:cNvSpPr>
          <p:nvPr>
            <p:ph idx="1"/>
          </p:nvPr>
        </p:nvSpPr>
        <p:spPr/>
        <p:txBody>
          <a:bodyPr>
            <a:normAutofit/>
          </a:bodyPr>
          <a:lstStyle/>
          <a:p>
            <a:r>
              <a:rPr lang="en-US" sz="3200" dirty="0"/>
              <a:t>Allows to cull triangles before sending them to the graphics pipeline</a:t>
            </a:r>
          </a:p>
          <a:p>
            <a:pPr lvl="1"/>
            <a:r>
              <a:rPr lang="en-US" sz="2400" dirty="0"/>
              <a:t>Avoid overwhelming parts of the graphics pipeline (rasterizer)</a:t>
            </a:r>
          </a:p>
          <a:p>
            <a:r>
              <a:rPr lang="en-US" sz="3200" dirty="0"/>
              <a:t>Graphics pipeline is better utilized with the visible triangles (rasterizer efficiency, command processor,…)</a:t>
            </a:r>
          </a:p>
          <a:p>
            <a:r>
              <a:rPr lang="en-US" sz="3200" dirty="0"/>
              <a:t>Can make use of </a:t>
            </a:r>
            <a:r>
              <a:rPr lang="en-US" sz="3200" dirty="0" err="1"/>
              <a:t>async</a:t>
            </a:r>
            <a:r>
              <a:rPr lang="en-US" sz="3200" dirty="0"/>
              <a:t> compute to potentially overlap with the graphics pipeline</a:t>
            </a:r>
          </a:p>
        </p:txBody>
      </p:sp>
    </p:spTree>
    <p:extLst>
      <p:ext uri="{BB962C8B-B14F-4D97-AF65-F5344CB8AC3E}">
        <p14:creationId xmlns:p14="http://schemas.microsoft.com/office/powerpoint/2010/main" val="878821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Re-using triangle filtered results for multiple Views / Rendering Passes</a:t>
            </a:r>
          </a:p>
        </p:txBody>
      </p:sp>
    </p:spTree>
    <p:extLst>
      <p:ext uri="{BB962C8B-B14F-4D97-AF65-F5344CB8AC3E}">
        <p14:creationId xmlns:p14="http://schemas.microsoft.com/office/powerpoint/2010/main" val="2173843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Motivation</a:t>
            </a:r>
          </a:p>
        </p:txBody>
      </p:sp>
      <p:sp>
        <p:nvSpPr>
          <p:cNvPr id="3" name="Marcador de contenido 2"/>
          <p:cNvSpPr>
            <a:spLocks noGrp="1"/>
          </p:cNvSpPr>
          <p:nvPr>
            <p:ph idx="1"/>
          </p:nvPr>
        </p:nvSpPr>
        <p:spPr>
          <a:xfrm>
            <a:off x="711200" y="2006600"/>
            <a:ext cx="11480800" cy="3657600"/>
          </a:xfrm>
        </p:spPr>
        <p:txBody>
          <a:bodyPr>
            <a:normAutofit/>
          </a:bodyPr>
          <a:lstStyle/>
          <a:p>
            <a:r>
              <a:rPr lang="en-US" sz="2800" dirty="0"/>
              <a:t>Compute-based triangle filtering comes at a cost</a:t>
            </a:r>
          </a:p>
          <a:p>
            <a:pPr lvl="1"/>
            <a:r>
              <a:rPr lang="en-US" sz="2800" noProof="0" dirty="0"/>
              <a:t>For every triangle:</a:t>
            </a:r>
            <a:r>
              <a:rPr lang="en-US" sz="2800" noProof="0" dirty="0">
                <a:sym typeface="Wingdings" panose="05000000000000000000" pitchFamily="2" charset="2"/>
              </a:rPr>
              <a:t></a:t>
            </a:r>
            <a:r>
              <a:rPr lang="en-US" sz="2800" noProof="0" dirty="0"/>
              <a:t> load indices and vertices, transform vertices, append (lock) triangle data to index buffer</a:t>
            </a:r>
          </a:p>
          <a:p>
            <a:r>
              <a:rPr lang="en-US" sz="2800" dirty="0"/>
              <a:t>We came up with the idea to generate filtered data for several rendering passes like main view, shadows etc.</a:t>
            </a:r>
          </a:p>
          <a:p>
            <a:pPr lvl="1"/>
            <a:r>
              <a:rPr lang="en-US" sz="2800" dirty="0"/>
              <a:t>Use filtered data to cull the same triangle set from different views</a:t>
            </a:r>
          </a:p>
          <a:p>
            <a:pPr lvl="2"/>
            <a:r>
              <a:rPr lang="en-US" sz="2800" dirty="0"/>
              <a:t>Load indices/vertices, transform vertices only once for all views</a:t>
            </a:r>
          </a:p>
        </p:txBody>
      </p:sp>
    </p:spTree>
    <p:extLst>
      <p:ext uri="{BB962C8B-B14F-4D97-AF65-F5344CB8AC3E}">
        <p14:creationId xmlns:p14="http://schemas.microsoft.com/office/powerpoint/2010/main" val="991798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Motivation</a:t>
            </a:r>
          </a:p>
        </p:txBody>
      </p:sp>
      <p:sp>
        <p:nvSpPr>
          <p:cNvPr id="3" name="Marcador de contenido 2"/>
          <p:cNvSpPr>
            <a:spLocks noGrp="1"/>
          </p:cNvSpPr>
          <p:nvPr>
            <p:ph idx="1"/>
          </p:nvPr>
        </p:nvSpPr>
        <p:spPr>
          <a:xfrm>
            <a:off x="711200" y="2006600"/>
            <a:ext cx="11480800" cy="3657600"/>
          </a:xfrm>
        </p:spPr>
        <p:txBody>
          <a:bodyPr/>
          <a:lstStyle/>
          <a:p>
            <a:r>
              <a:rPr lang="en-US" sz="2800" dirty="0"/>
              <a:t>Reduces the </a:t>
            </a:r>
            <a:r>
              <a:rPr lang="en-US" dirty="0" smtClean="0"/>
              <a:t>effectiveness </a:t>
            </a:r>
            <a:r>
              <a:rPr lang="en-US" sz="2800" dirty="0" smtClean="0"/>
              <a:t>of </a:t>
            </a:r>
            <a:r>
              <a:rPr lang="en-US" sz="2800" dirty="0"/>
              <a:t>cluster culling / triangle filtering</a:t>
            </a:r>
          </a:p>
          <a:p>
            <a:pPr lvl="1"/>
            <a:r>
              <a:rPr lang="en-US" sz="2800" dirty="0">
                <a:sym typeface="Wingdings" panose="05000000000000000000" pitchFamily="2" charset="2"/>
              </a:rPr>
              <a:t>H</a:t>
            </a:r>
            <a:r>
              <a:rPr lang="en-US" sz="2800" dirty="0" smtClean="0">
                <a:sym typeface="Wingdings" panose="05000000000000000000" pitchFamily="2" charset="2"/>
              </a:rPr>
              <a:t>arder </a:t>
            </a:r>
            <a:r>
              <a:rPr lang="en-US" sz="2800" dirty="0">
                <a:sym typeface="Wingdings" panose="05000000000000000000" pitchFamily="2" charset="2"/>
              </a:rPr>
              <a:t>to cull cluster for N views</a:t>
            </a:r>
          </a:p>
          <a:p>
            <a:pPr lvl="1"/>
            <a:r>
              <a:rPr lang="en-US" sz="2800" dirty="0" smtClean="0">
                <a:sym typeface="Wingdings" panose="05000000000000000000" pitchFamily="2" charset="2"/>
              </a:rPr>
              <a:t>However</a:t>
            </a:r>
            <a:r>
              <a:rPr lang="en-US" sz="2800" dirty="0">
                <a:sym typeface="Wingdings" panose="05000000000000000000" pitchFamily="2" charset="2"/>
              </a:rPr>
              <a:t>, </a:t>
            </a:r>
            <a:r>
              <a:rPr lang="en-US" sz="2800" dirty="0" smtClean="0">
                <a:sym typeface="Wingdings" panose="05000000000000000000" pitchFamily="2" charset="2"/>
              </a:rPr>
              <a:t>overall we see huge speed-ups from multi-view triangle culling / filtering</a:t>
            </a:r>
            <a:endParaRPr lang="en-US" sz="2800" dirty="0"/>
          </a:p>
          <a:p>
            <a:pPr lvl="2"/>
            <a:endParaRPr lang="en-US" sz="2400" dirty="0"/>
          </a:p>
        </p:txBody>
      </p:sp>
    </p:spTree>
    <p:extLst>
      <p:ext uri="{BB962C8B-B14F-4D97-AF65-F5344CB8AC3E}">
        <p14:creationId xmlns:p14="http://schemas.microsoft.com/office/powerpoint/2010/main" val="2997489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n-US" sz="3200" dirty="0" smtClean="0"/>
              <a:t>Cull and filter Triangles for N-views</a:t>
            </a:r>
            <a:endParaRPr lang="en-US" sz="3200" dirty="0"/>
          </a:p>
        </p:txBody>
      </p:sp>
      <p:sp>
        <p:nvSpPr>
          <p:cNvPr id="3" name="Marcador de contenido 2"/>
          <p:cNvSpPr>
            <a:spLocks noGrp="1"/>
          </p:cNvSpPr>
          <p:nvPr>
            <p:ph idx="1"/>
          </p:nvPr>
        </p:nvSpPr>
        <p:spPr>
          <a:xfrm>
            <a:off x="1103312" y="2052918"/>
            <a:ext cx="9970387" cy="4195481"/>
          </a:xfrm>
        </p:spPr>
        <p:txBody>
          <a:bodyPr/>
          <a:lstStyle/>
          <a:p>
            <a:r>
              <a:rPr lang="en-US" sz="2800" dirty="0"/>
              <a:t>The algorithm is generalized to test against different N-views</a:t>
            </a:r>
          </a:p>
          <a:p>
            <a:pPr lvl="1"/>
            <a:r>
              <a:rPr lang="en-US" sz="2000" dirty="0"/>
              <a:t>Load indices / vertices once, transform vertices for every view</a:t>
            </a:r>
          </a:p>
        </p:txBody>
      </p:sp>
      <p:sp>
        <p:nvSpPr>
          <p:cNvPr id="5" name="CuadroTexto 4"/>
          <p:cNvSpPr txBox="1"/>
          <p:nvPr/>
        </p:nvSpPr>
        <p:spPr>
          <a:xfrm>
            <a:off x="1103312" y="3640448"/>
            <a:ext cx="8947522"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solidFill>
                  <a:schemeClr val="tx1"/>
                </a:solidFill>
              </a:rPr>
              <a:t>Algorithm</a:t>
            </a:r>
            <a:endParaRPr lang="en-US" b="1" dirty="0">
              <a:solidFill>
                <a:schemeClr val="tx1"/>
              </a:solidFill>
            </a:endParaRPr>
          </a:p>
        </p:txBody>
      </p:sp>
      <p:sp>
        <p:nvSpPr>
          <p:cNvPr id="6" name="CuadroTexto 5"/>
          <p:cNvSpPr txBox="1"/>
          <p:nvPr/>
        </p:nvSpPr>
        <p:spPr>
          <a:xfrm>
            <a:off x="3052205" y="4063277"/>
            <a:ext cx="699863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lvl="1"/>
            <a:r>
              <a:rPr lang="en-US" dirty="0" err="1">
                <a:solidFill>
                  <a:schemeClr val="tx1"/>
                </a:solidFill>
                <a:sym typeface="Wingdings" panose="05000000000000000000" pitchFamily="2" charset="2"/>
              </a:rPr>
              <a:t>unculledClusters</a:t>
            </a:r>
            <a:r>
              <a:rPr lang="en-US" dirty="0">
                <a:solidFill>
                  <a:schemeClr val="tx1"/>
                </a:solidFill>
                <a:sym typeface="Wingdings" panose="05000000000000000000" pitchFamily="2" charset="2"/>
              </a:rPr>
              <a:t>  </a:t>
            </a:r>
            <a:r>
              <a:rPr lang="en-US" dirty="0" err="1">
                <a:solidFill>
                  <a:schemeClr val="tx1"/>
                </a:solidFill>
              </a:rPr>
              <a:t>ClusterCulling</a:t>
            </a:r>
            <a:r>
              <a:rPr lang="en-US" dirty="0">
                <a:solidFill>
                  <a:schemeClr val="tx1"/>
                </a:solidFill>
              </a:rPr>
              <a:t>(</a:t>
            </a:r>
            <a:r>
              <a:rPr lang="en-US" dirty="0" err="1">
                <a:solidFill>
                  <a:schemeClr val="tx1"/>
                </a:solidFill>
              </a:rPr>
              <a:t>sceneObjs</a:t>
            </a:r>
            <a:r>
              <a:rPr lang="en-US" dirty="0">
                <a:solidFill>
                  <a:schemeClr val="tx1"/>
                </a:solidFill>
              </a:rPr>
              <a:t>, views)</a:t>
            </a:r>
          </a:p>
        </p:txBody>
      </p:sp>
      <p:sp>
        <p:nvSpPr>
          <p:cNvPr id="7" name="CuadroTexto 6"/>
          <p:cNvSpPr txBox="1"/>
          <p:nvPr/>
        </p:nvSpPr>
        <p:spPr>
          <a:xfrm>
            <a:off x="3052205" y="4512748"/>
            <a:ext cx="699863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lvl="1"/>
            <a:r>
              <a:rPr lang="en-US" dirty="0" err="1">
                <a:solidFill>
                  <a:schemeClr val="tx1"/>
                </a:solidFill>
              </a:rPr>
              <a:t>filteredIndicesArray</a:t>
            </a:r>
            <a:r>
              <a:rPr lang="en-US" dirty="0">
                <a:solidFill>
                  <a:schemeClr val="tx1"/>
                </a:solidFill>
              </a:rPr>
              <a:t> </a:t>
            </a:r>
            <a:r>
              <a:rPr lang="en-US" dirty="0">
                <a:solidFill>
                  <a:schemeClr val="tx1"/>
                </a:solidFill>
                <a:sym typeface="Wingdings" panose="05000000000000000000" pitchFamily="2" charset="2"/>
              </a:rPr>
              <a:t> </a:t>
            </a:r>
            <a:r>
              <a:rPr lang="en-US" dirty="0" err="1">
                <a:solidFill>
                  <a:schemeClr val="tx1"/>
                </a:solidFill>
                <a:sym typeface="Wingdings" panose="05000000000000000000" pitchFamily="2" charset="2"/>
              </a:rPr>
              <a:t>TriangleCulling</a:t>
            </a:r>
            <a:r>
              <a:rPr lang="en-US" dirty="0">
                <a:solidFill>
                  <a:schemeClr val="tx1"/>
                </a:solidFill>
                <a:sym typeface="Wingdings" panose="05000000000000000000" pitchFamily="2" charset="2"/>
              </a:rPr>
              <a:t>(</a:t>
            </a:r>
            <a:r>
              <a:rPr lang="en-US" dirty="0" err="1">
                <a:solidFill>
                  <a:schemeClr val="tx1"/>
                </a:solidFill>
                <a:sym typeface="Wingdings" panose="05000000000000000000" pitchFamily="2" charset="2"/>
              </a:rPr>
              <a:t>unculledClusters</a:t>
            </a:r>
            <a:r>
              <a:rPr lang="en-US" dirty="0">
                <a:solidFill>
                  <a:schemeClr val="tx1"/>
                </a:solidFill>
                <a:sym typeface="Wingdings" panose="05000000000000000000" pitchFamily="2" charset="2"/>
              </a:rPr>
              <a:t>, views)</a:t>
            </a:r>
          </a:p>
        </p:txBody>
      </p:sp>
      <p:sp>
        <p:nvSpPr>
          <p:cNvPr id="8" name="CuadroTexto 7"/>
          <p:cNvSpPr txBox="1"/>
          <p:nvPr/>
        </p:nvSpPr>
        <p:spPr>
          <a:xfrm>
            <a:off x="3052205" y="4962219"/>
            <a:ext cx="6998629"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lvl="1"/>
            <a:r>
              <a:rPr lang="en-US" dirty="0" err="1">
                <a:solidFill>
                  <a:schemeClr val="tx1"/>
                </a:solidFill>
                <a:sym typeface="Wingdings" panose="05000000000000000000" pitchFamily="2" charset="2"/>
              </a:rPr>
              <a:t>ShadowPass</a:t>
            </a:r>
            <a:r>
              <a:rPr lang="en-US" dirty="0">
                <a:solidFill>
                  <a:schemeClr val="tx1"/>
                </a:solidFill>
                <a:sym typeface="Wingdings" panose="05000000000000000000" pitchFamily="2" charset="2"/>
              </a:rPr>
              <a:t>( </a:t>
            </a:r>
            <a:r>
              <a:rPr lang="en-US" dirty="0" err="1">
                <a:solidFill>
                  <a:schemeClr val="tx1"/>
                </a:solidFill>
                <a:sym typeface="Wingdings" panose="05000000000000000000" pitchFamily="2" charset="2"/>
              </a:rPr>
              <a:t>filteredIndices</a:t>
            </a:r>
            <a:r>
              <a:rPr lang="en-US" dirty="0">
                <a:solidFill>
                  <a:schemeClr val="tx1"/>
                </a:solidFill>
                <a:sym typeface="Wingdings" panose="05000000000000000000" pitchFamily="2" charset="2"/>
              </a:rPr>
              <a:t>[</a:t>
            </a:r>
            <a:r>
              <a:rPr lang="en-US" dirty="0" err="1">
                <a:solidFill>
                  <a:schemeClr val="tx1"/>
                </a:solidFill>
                <a:sym typeface="Wingdings" panose="05000000000000000000" pitchFamily="2" charset="2"/>
              </a:rPr>
              <a:t>shadowView</a:t>
            </a:r>
            <a:r>
              <a:rPr lang="en-US" dirty="0">
                <a:solidFill>
                  <a:schemeClr val="tx1"/>
                </a:solidFill>
                <a:sym typeface="Wingdings" panose="05000000000000000000" pitchFamily="2" charset="2"/>
              </a:rPr>
              <a:t>] )</a:t>
            </a:r>
          </a:p>
        </p:txBody>
      </p:sp>
      <p:sp>
        <p:nvSpPr>
          <p:cNvPr id="9" name="CuadroTexto 8"/>
          <p:cNvSpPr txBox="1"/>
          <p:nvPr/>
        </p:nvSpPr>
        <p:spPr>
          <a:xfrm>
            <a:off x="3052205" y="5412524"/>
            <a:ext cx="6998629"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lvl="1"/>
            <a:r>
              <a:rPr lang="en-US" dirty="0">
                <a:solidFill>
                  <a:schemeClr val="tx1"/>
                </a:solidFill>
                <a:sym typeface="Wingdings" panose="05000000000000000000" pitchFamily="2" charset="2"/>
              </a:rPr>
              <a:t>MainPass1( </a:t>
            </a:r>
            <a:r>
              <a:rPr lang="en-US" dirty="0" err="1">
                <a:solidFill>
                  <a:schemeClr val="tx1"/>
                </a:solidFill>
                <a:sym typeface="Wingdings" panose="05000000000000000000" pitchFamily="2" charset="2"/>
              </a:rPr>
              <a:t>filteredIndices</a:t>
            </a:r>
            <a:r>
              <a:rPr lang="en-US" dirty="0">
                <a:solidFill>
                  <a:schemeClr val="tx1"/>
                </a:solidFill>
                <a:sym typeface="Wingdings" panose="05000000000000000000" pitchFamily="2" charset="2"/>
              </a:rPr>
              <a:t>[</a:t>
            </a:r>
            <a:r>
              <a:rPr lang="en-US" dirty="0" err="1">
                <a:solidFill>
                  <a:schemeClr val="tx1"/>
                </a:solidFill>
                <a:sym typeface="Wingdings" panose="05000000000000000000" pitchFamily="2" charset="2"/>
              </a:rPr>
              <a:t>mainView</a:t>
            </a:r>
            <a:r>
              <a:rPr lang="en-US" dirty="0">
                <a:solidFill>
                  <a:schemeClr val="tx1"/>
                </a:solidFill>
                <a:sym typeface="Wingdings" panose="05000000000000000000" pitchFamily="2" charset="2"/>
              </a:rPr>
              <a:t>] )</a:t>
            </a:r>
            <a:endParaRPr lang="en-US" dirty="0">
              <a:solidFill>
                <a:schemeClr val="tx1"/>
              </a:solidFill>
            </a:endParaRPr>
          </a:p>
        </p:txBody>
      </p:sp>
      <p:sp>
        <p:nvSpPr>
          <p:cNvPr id="13" name="CuadroTexto 12"/>
          <p:cNvSpPr txBox="1"/>
          <p:nvPr/>
        </p:nvSpPr>
        <p:spPr>
          <a:xfrm>
            <a:off x="1103313" y="4063277"/>
            <a:ext cx="1852822"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a:solidFill>
                  <a:schemeClr val="tx1"/>
                </a:solidFill>
              </a:rPr>
              <a:t>CPU</a:t>
            </a:r>
            <a:endParaRPr lang="en-US" b="1" dirty="0">
              <a:solidFill>
                <a:schemeClr val="tx1"/>
              </a:solidFill>
            </a:endParaRPr>
          </a:p>
        </p:txBody>
      </p:sp>
      <p:sp>
        <p:nvSpPr>
          <p:cNvPr id="14" name="CuadroTexto 13"/>
          <p:cNvSpPr txBox="1"/>
          <p:nvPr/>
        </p:nvSpPr>
        <p:spPr>
          <a:xfrm>
            <a:off x="1103312" y="4509356"/>
            <a:ext cx="69062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rPr>
              <a:t>GPU</a:t>
            </a:r>
            <a:endParaRPr lang="en-US" b="1" dirty="0">
              <a:solidFill>
                <a:schemeClr val="tx1"/>
              </a:solidFill>
            </a:endParaRPr>
          </a:p>
        </p:txBody>
      </p:sp>
      <p:sp>
        <p:nvSpPr>
          <p:cNvPr id="15" name="CuadroTexto 14"/>
          <p:cNvSpPr txBox="1"/>
          <p:nvPr/>
        </p:nvSpPr>
        <p:spPr>
          <a:xfrm>
            <a:off x="1103311" y="4962219"/>
            <a:ext cx="69062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rPr>
              <a:t>GPU</a:t>
            </a:r>
            <a:endParaRPr lang="en-US" b="1" dirty="0">
              <a:solidFill>
                <a:schemeClr val="tx1"/>
              </a:solidFill>
            </a:endParaRPr>
          </a:p>
        </p:txBody>
      </p:sp>
      <p:sp>
        <p:nvSpPr>
          <p:cNvPr id="16" name="CuadroTexto 15"/>
          <p:cNvSpPr txBox="1"/>
          <p:nvPr/>
        </p:nvSpPr>
        <p:spPr>
          <a:xfrm>
            <a:off x="1103311" y="5408298"/>
            <a:ext cx="69062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rPr>
              <a:t>GPU</a:t>
            </a:r>
            <a:endParaRPr lang="en-US" b="1" dirty="0">
              <a:solidFill>
                <a:schemeClr val="tx1"/>
              </a:solidFill>
            </a:endParaRPr>
          </a:p>
        </p:txBody>
      </p:sp>
      <p:sp>
        <p:nvSpPr>
          <p:cNvPr id="17" name="CuadroTexto 16"/>
          <p:cNvSpPr txBox="1"/>
          <p:nvPr/>
        </p:nvSpPr>
        <p:spPr>
          <a:xfrm>
            <a:off x="1872942" y="4509204"/>
            <a:ext cx="108319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rPr>
              <a:t>Compute</a:t>
            </a:r>
            <a:endParaRPr lang="en-US" b="1" dirty="0">
              <a:solidFill>
                <a:schemeClr val="tx1"/>
              </a:solidFill>
            </a:endParaRPr>
          </a:p>
        </p:txBody>
      </p:sp>
      <p:sp>
        <p:nvSpPr>
          <p:cNvPr id="18" name="CuadroTexto 17"/>
          <p:cNvSpPr txBox="1"/>
          <p:nvPr/>
        </p:nvSpPr>
        <p:spPr>
          <a:xfrm>
            <a:off x="1872943" y="4962219"/>
            <a:ext cx="108319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dirty="0">
                <a:solidFill>
                  <a:schemeClr val="tx1"/>
                </a:solidFill>
              </a:rPr>
              <a:t>Graphics</a:t>
            </a:r>
            <a:endParaRPr lang="en-US" b="1" dirty="0">
              <a:solidFill>
                <a:schemeClr val="tx1"/>
              </a:solidFill>
            </a:endParaRPr>
          </a:p>
        </p:txBody>
      </p:sp>
      <p:sp>
        <p:nvSpPr>
          <p:cNvPr id="19" name="CuadroTexto 18"/>
          <p:cNvSpPr txBox="1"/>
          <p:nvPr/>
        </p:nvSpPr>
        <p:spPr>
          <a:xfrm>
            <a:off x="1872942" y="5411753"/>
            <a:ext cx="108319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dirty="0">
                <a:solidFill>
                  <a:schemeClr val="tx1"/>
                </a:solidFill>
              </a:rPr>
              <a:t>Graphics</a:t>
            </a:r>
            <a:endParaRPr lang="en-US" b="1" dirty="0">
              <a:solidFill>
                <a:schemeClr val="tx1"/>
              </a:solidFill>
            </a:endParaRPr>
          </a:p>
        </p:txBody>
      </p:sp>
      <p:sp>
        <p:nvSpPr>
          <p:cNvPr id="26" name="CuadroTexto 25"/>
          <p:cNvSpPr txBox="1"/>
          <p:nvPr/>
        </p:nvSpPr>
        <p:spPr>
          <a:xfrm>
            <a:off x="3052205" y="5861161"/>
            <a:ext cx="6998629"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lvl="1"/>
            <a:r>
              <a:rPr lang="en-US" dirty="0">
                <a:solidFill>
                  <a:schemeClr val="tx1"/>
                </a:solidFill>
                <a:sym typeface="Wingdings" panose="05000000000000000000" pitchFamily="2" charset="2"/>
              </a:rPr>
              <a:t>MainPass2( </a:t>
            </a:r>
            <a:r>
              <a:rPr lang="en-US" dirty="0" err="1">
                <a:solidFill>
                  <a:schemeClr val="tx1"/>
                </a:solidFill>
                <a:sym typeface="Wingdings" panose="05000000000000000000" pitchFamily="2" charset="2"/>
              </a:rPr>
              <a:t>filteredIndices</a:t>
            </a:r>
            <a:r>
              <a:rPr lang="en-US" dirty="0">
                <a:solidFill>
                  <a:schemeClr val="tx1"/>
                </a:solidFill>
                <a:sym typeface="Wingdings" panose="05000000000000000000" pitchFamily="2" charset="2"/>
              </a:rPr>
              <a:t>[</a:t>
            </a:r>
            <a:r>
              <a:rPr lang="en-US">
                <a:solidFill>
                  <a:schemeClr val="tx1"/>
                </a:solidFill>
                <a:sym typeface="Wingdings" panose="05000000000000000000" pitchFamily="2" charset="2"/>
              </a:rPr>
              <a:t>mainView</a:t>
            </a:r>
            <a:r>
              <a:rPr lang="en-US" dirty="0">
                <a:solidFill>
                  <a:schemeClr val="tx1"/>
                </a:solidFill>
                <a:sym typeface="Wingdings" panose="05000000000000000000" pitchFamily="2" charset="2"/>
              </a:rPr>
              <a:t>] )</a:t>
            </a:r>
            <a:endParaRPr lang="en-US" dirty="0">
              <a:solidFill>
                <a:schemeClr val="tx1"/>
              </a:solidFill>
            </a:endParaRPr>
          </a:p>
        </p:txBody>
      </p:sp>
      <p:sp>
        <p:nvSpPr>
          <p:cNvPr id="27" name="CuadroTexto 26"/>
          <p:cNvSpPr txBox="1"/>
          <p:nvPr/>
        </p:nvSpPr>
        <p:spPr>
          <a:xfrm>
            <a:off x="1103311" y="5856935"/>
            <a:ext cx="69062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rPr>
              <a:t>GPU</a:t>
            </a:r>
            <a:endParaRPr lang="en-US" b="1" dirty="0">
              <a:solidFill>
                <a:schemeClr val="tx1"/>
              </a:solidFill>
            </a:endParaRPr>
          </a:p>
        </p:txBody>
      </p:sp>
      <p:sp>
        <p:nvSpPr>
          <p:cNvPr id="28" name="CuadroTexto 27"/>
          <p:cNvSpPr txBox="1"/>
          <p:nvPr/>
        </p:nvSpPr>
        <p:spPr>
          <a:xfrm>
            <a:off x="1872942" y="5860390"/>
            <a:ext cx="108319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dirty="0">
                <a:solidFill>
                  <a:schemeClr val="tx1"/>
                </a:solidFill>
              </a:rPr>
              <a:t>Graphics</a:t>
            </a:r>
            <a:endParaRPr lang="en-US" b="1" dirty="0">
              <a:solidFill>
                <a:schemeClr val="tx1"/>
              </a:solidFill>
            </a:endParaRPr>
          </a:p>
        </p:txBody>
      </p:sp>
    </p:spTree>
    <p:extLst>
      <p:ext uri="{BB962C8B-B14F-4D97-AF65-F5344CB8AC3E}">
        <p14:creationId xmlns:p14="http://schemas.microsoft.com/office/powerpoint/2010/main" val="4213032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3200" dirty="0"/>
              <a:t>Cull and filter Triangles for N-views</a:t>
            </a:r>
            <a:r>
              <a:rPr lang="es-ES" sz="3200" dirty="0" smtClean="0"/>
              <a:t> </a:t>
            </a:r>
            <a:r>
              <a:rPr lang="es-ES" sz="3200" dirty="0"/>
              <a:t>- </a:t>
            </a:r>
            <a:r>
              <a:rPr lang="es-ES" sz="3200" dirty="0" err="1"/>
              <a:t>Frame</a:t>
            </a:r>
            <a:r>
              <a:rPr lang="es-ES" sz="3200" dirty="0"/>
              <a:t> </a:t>
            </a:r>
            <a:r>
              <a:rPr lang="es-ES" sz="3200" dirty="0" err="1"/>
              <a:t>pseudocode</a:t>
            </a:r>
            <a:endParaRPr lang="en-US" sz="3200" dirty="0"/>
          </a:p>
        </p:txBody>
      </p:sp>
      <p:sp>
        <p:nvSpPr>
          <p:cNvPr id="3" name="Marcador de contenido 2"/>
          <p:cNvSpPr>
            <a:spLocks noGrp="1"/>
          </p:cNvSpPr>
          <p:nvPr>
            <p:ph idx="1"/>
          </p:nvPr>
        </p:nvSpPr>
        <p:spPr/>
        <p:txBody>
          <a:bodyPr>
            <a:normAutofit/>
          </a:bodyPr>
          <a:lstStyle/>
          <a:p>
            <a:pPr marL="514350" indent="-514350">
              <a:buFont typeface="+mj-lt"/>
              <a:buAutoNum type="arabicPeriod"/>
            </a:pPr>
            <a:r>
              <a:rPr lang="es-ES" dirty="0"/>
              <a:t>[CPU] </a:t>
            </a:r>
            <a:r>
              <a:rPr lang="es-ES" dirty="0" err="1"/>
              <a:t>Early</a:t>
            </a:r>
            <a:r>
              <a:rPr lang="es-ES" dirty="0"/>
              <a:t> </a:t>
            </a:r>
            <a:r>
              <a:rPr lang="es-ES" dirty="0" err="1"/>
              <a:t>discard</a:t>
            </a:r>
            <a:r>
              <a:rPr lang="es-ES" dirty="0"/>
              <a:t> </a:t>
            </a:r>
            <a:r>
              <a:rPr lang="es-ES" dirty="0" err="1"/>
              <a:t>geometry</a:t>
            </a:r>
            <a:r>
              <a:rPr lang="es-ES" dirty="0"/>
              <a:t> </a:t>
            </a:r>
            <a:r>
              <a:rPr lang="es-ES" dirty="0" err="1"/>
              <a:t>not</a:t>
            </a:r>
            <a:r>
              <a:rPr lang="es-ES" dirty="0"/>
              <a:t> visible </a:t>
            </a:r>
            <a:r>
              <a:rPr lang="es-ES" dirty="0" err="1"/>
              <a:t>from</a:t>
            </a:r>
            <a:r>
              <a:rPr lang="es-ES" dirty="0"/>
              <a:t> </a:t>
            </a:r>
            <a:r>
              <a:rPr lang="es-ES" dirty="0" err="1"/>
              <a:t>any</a:t>
            </a:r>
            <a:r>
              <a:rPr lang="es-ES" dirty="0"/>
              <a:t> </a:t>
            </a:r>
            <a:r>
              <a:rPr lang="es-ES" dirty="0" err="1"/>
              <a:t>view</a:t>
            </a:r>
            <a:r>
              <a:rPr lang="es-ES" dirty="0"/>
              <a:t> </a:t>
            </a:r>
            <a:r>
              <a:rPr lang="es-ES" dirty="0" err="1"/>
              <a:t>using</a:t>
            </a:r>
            <a:r>
              <a:rPr lang="es-ES" dirty="0"/>
              <a:t> </a:t>
            </a:r>
            <a:r>
              <a:rPr lang="es-ES" dirty="0" err="1"/>
              <a:t>cluster</a:t>
            </a:r>
            <a:r>
              <a:rPr lang="es-ES" dirty="0"/>
              <a:t> </a:t>
            </a:r>
            <a:r>
              <a:rPr lang="es-ES" dirty="0" err="1"/>
              <a:t>culling</a:t>
            </a:r>
            <a:endParaRPr lang="es-ES" dirty="0"/>
          </a:p>
          <a:p>
            <a:pPr marL="514350" indent="-514350">
              <a:buFont typeface="+mj-lt"/>
              <a:buAutoNum type="arabicPeriod"/>
            </a:pPr>
            <a:r>
              <a:rPr lang="es-ES" dirty="0"/>
              <a:t>[CS] </a:t>
            </a:r>
            <a:r>
              <a:rPr lang="es-ES" dirty="0" err="1"/>
              <a:t>G</a:t>
            </a:r>
            <a:r>
              <a:rPr lang="es-ES" dirty="0" err="1">
                <a:sym typeface="Wingdings" panose="05000000000000000000" pitchFamily="2" charset="2"/>
              </a:rPr>
              <a:t>enerate</a:t>
            </a:r>
            <a:r>
              <a:rPr lang="es-ES" dirty="0">
                <a:sym typeface="Wingdings" panose="05000000000000000000" pitchFamily="2" charset="2"/>
              </a:rPr>
              <a:t> N </a:t>
            </a:r>
            <a:r>
              <a:rPr lang="es-ES" dirty="0" err="1">
                <a:sym typeface="Wingdings" panose="05000000000000000000" pitchFamily="2" charset="2"/>
              </a:rPr>
              <a:t>index</a:t>
            </a:r>
            <a:r>
              <a:rPr lang="es-ES" dirty="0">
                <a:sym typeface="Wingdings" panose="05000000000000000000" pitchFamily="2" charset="2"/>
              </a:rPr>
              <a:t> and N </a:t>
            </a:r>
            <a:r>
              <a:rPr lang="es-ES" dirty="0" err="1">
                <a:sym typeface="Wingdings" panose="05000000000000000000" pitchFamily="2" charset="2"/>
              </a:rPr>
              <a:t>multi</a:t>
            </a:r>
            <a:r>
              <a:rPr lang="es-ES" dirty="0">
                <a:sym typeface="Wingdings" panose="05000000000000000000" pitchFamily="2" charset="2"/>
              </a:rPr>
              <a:t> </a:t>
            </a:r>
            <a:r>
              <a:rPr lang="es-ES" dirty="0" err="1">
                <a:sym typeface="Wingdings" panose="05000000000000000000" pitchFamily="2" charset="2"/>
              </a:rPr>
              <a:t>draw</a:t>
            </a:r>
            <a:r>
              <a:rPr lang="es-ES" dirty="0">
                <a:sym typeface="Wingdings" panose="05000000000000000000" pitchFamily="2" charset="2"/>
              </a:rPr>
              <a:t> </a:t>
            </a:r>
            <a:r>
              <a:rPr lang="es-ES" dirty="0" err="1">
                <a:sym typeface="Wingdings" panose="05000000000000000000" pitchFamily="2" charset="2"/>
              </a:rPr>
              <a:t>indirect</a:t>
            </a:r>
            <a:r>
              <a:rPr lang="es-ES" dirty="0">
                <a:sym typeface="Wingdings" panose="05000000000000000000" pitchFamily="2" charset="2"/>
              </a:rPr>
              <a:t> / </a:t>
            </a:r>
            <a:r>
              <a:rPr lang="es-ES" dirty="0" err="1">
                <a:sym typeface="Wingdings" panose="05000000000000000000" pitchFamily="2" charset="2"/>
              </a:rPr>
              <a:t>ExecuteIndirect</a:t>
            </a:r>
            <a:r>
              <a:rPr lang="es-ES" dirty="0">
                <a:sym typeface="Wingdings" panose="05000000000000000000" pitchFamily="2" charset="2"/>
              </a:rPr>
              <a:t> buffers </a:t>
            </a:r>
            <a:r>
              <a:rPr lang="es-ES" dirty="0" err="1" smtClean="0">
                <a:sym typeface="Wingdings" panose="05000000000000000000" pitchFamily="2" charset="2"/>
              </a:rPr>
              <a:t>by</a:t>
            </a:r>
            <a:r>
              <a:rPr lang="es-ES" dirty="0" smtClean="0">
                <a:sym typeface="Wingdings" panose="05000000000000000000" pitchFamily="2" charset="2"/>
              </a:rPr>
              <a:t> </a:t>
            </a:r>
            <a:r>
              <a:rPr lang="es-ES" dirty="0" err="1" smtClean="0">
                <a:sym typeface="Wingdings" panose="05000000000000000000" pitchFamily="2" charset="2"/>
              </a:rPr>
              <a:t>culling</a:t>
            </a:r>
            <a:r>
              <a:rPr lang="es-ES" dirty="0" smtClean="0">
                <a:sym typeface="Wingdings" panose="05000000000000000000" pitchFamily="2" charset="2"/>
              </a:rPr>
              <a:t> and </a:t>
            </a:r>
            <a:r>
              <a:rPr lang="es-ES" dirty="0" err="1" smtClean="0">
                <a:sym typeface="Wingdings" panose="05000000000000000000" pitchFamily="2" charset="2"/>
              </a:rPr>
              <a:t>filtering</a:t>
            </a:r>
            <a:r>
              <a:rPr lang="es-ES" dirty="0" smtClean="0">
                <a:sym typeface="Wingdings" panose="05000000000000000000" pitchFamily="2" charset="2"/>
              </a:rPr>
              <a:t> </a:t>
            </a:r>
            <a:r>
              <a:rPr lang="es-ES" dirty="0" err="1" smtClean="0">
                <a:sym typeface="Wingdings" panose="05000000000000000000" pitchFamily="2" charset="2"/>
              </a:rPr>
              <a:t>triangles</a:t>
            </a:r>
            <a:r>
              <a:rPr lang="es-ES" dirty="0" smtClean="0">
                <a:sym typeface="Wingdings" panose="05000000000000000000" pitchFamily="2" charset="2"/>
              </a:rPr>
              <a:t> </a:t>
            </a:r>
            <a:r>
              <a:rPr lang="es-ES" dirty="0" err="1" smtClean="0">
                <a:sym typeface="Wingdings" panose="05000000000000000000" pitchFamily="2" charset="2"/>
              </a:rPr>
              <a:t>against</a:t>
            </a:r>
            <a:r>
              <a:rPr lang="es-ES" dirty="0" smtClean="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N </a:t>
            </a:r>
            <a:r>
              <a:rPr lang="es-ES" dirty="0" err="1">
                <a:sym typeface="Wingdings" panose="05000000000000000000" pitchFamily="2" charset="2"/>
              </a:rPr>
              <a:t>views</a:t>
            </a:r>
            <a:r>
              <a:rPr lang="es-ES" dirty="0">
                <a:sym typeface="Wingdings" panose="05000000000000000000" pitchFamily="2" charset="2"/>
              </a:rPr>
              <a:t> (</a:t>
            </a:r>
            <a:r>
              <a:rPr lang="es-ES" dirty="0" err="1">
                <a:sym typeface="Wingdings" panose="05000000000000000000" pitchFamily="2" charset="2"/>
              </a:rPr>
              <a:t>one</a:t>
            </a:r>
            <a:r>
              <a:rPr lang="es-ES" dirty="0">
                <a:sym typeface="Wingdings" panose="05000000000000000000" pitchFamily="2" charset="2"/>
              </a:rPr>
              <a:t> </a:t>
            </a:r>
            <a:r>
              <a:rPr lang="es-ES" dirty="0" err="1">
                <a:sym typeface="Wingdings" panose="05000000000000000000" pitchFamily="2" charset="2"/>
              </a:rPr>
              <a:t>triangle</a:t>
            </a:r>
            <a:r>
              <a:rPr lang="es-ES" dirty="0">
                <a:sym typeface="Wingdings" panose="05000000000000000000" pitchFamily="2" charset="2"/>
              </a:rPr>
              <a:t> per </a:t>
            </a:r>
            <a:r>
              <a:rPr lang="es-ES" dirty="0" err="1">
                <a:sym typeface="Wingdings" panose="05000000000000000000" pitchFamily="2" charset="2"/>
              </a:rPr>
              <a:t>thread</a:t>
            </a:r>
            <a:r>
              <a:rPr lang="es-ES" dirty="0">
                <a:sym typeface="Wingdings" panose="05000000000000000000" pitchFamily="2" charset="2"/>
              </a:rPr>
              <a:t>)</a:t>
            </a:r>
            <a:endParaRPr lang="es-ES" dirty="0"/>
          </a:p>
          <a:p>
            <a:pPr marL="514350" indent="-514350">
              <a:buFont typeface="+mj-lt"/>
              <a:buAutoNum type="arabicPeriod"/>
            </a:pPr>
            <a:r>
              <a:rPr lang="es-ES" dirty="0" err="1"/>
              <a:t>For</a:t>
            </a:r>
            <a:r>
              <a:rPr lang="es-ES" dirty="0"/>
              <a:t> </a:t>
            </a:r>
            <a:r>
              <a:rPr lang="es-ES" dirty="0" err="1"/>
              <a:t>each</a:t>
            </a:r>
            <a:r>
              <a:rPr lang="es-ES" dirty="0"/>
              <a:t> </a:t>
            </a:r>
            <a:r>
              <a:rPr lang="es-ES" i="1" dirty="0"/>
              <a:t>i </a:t>
            </a:r>
            <a:r>
              <a:rPr lang="es-ES" dirty="0" err="1"/>
              <a:t>view</a:t>
            </a:r>
            <a:r>
              <a:rPr lang="es-ES" dirty="0"/>
              <a:t> use (</a:t>
            </a:r>
            <a:r>
              <a:rPr lang="es-ES" i="1" dirty="0" err="1"/>
              <a:t>ith</a:t>
            </a:r>
            <a:r>
              <a:rPr lang="es-ES" dirty="0"/>
              <a:t> </a:t>
            </a:r>
            <a:r>
              <a:rPr lang="es-ES" dirty="0" err="1"/>
              <a:t>index</a:t>
            </a:r>
            <a:r>
              <a:rPr lang="es-ES" dirty="0"/>
              <a:t> buffer and </a:t>
            </a:r>
            <a:r>
              <a:rPr lang="es-ES" i="1" dirty="0" err="1"/>
              <a:t>ith</a:t>
            </a:r>
            <a:r>
              <a:rPr lang="es-ES" i="1" dirty="0"/>
              <a:t> </a:t>
            </a:r>
            <a:r>
              <a:rPr lang="es-ES" dirty="0" err="1"/>
              <a:t>ExecuteIndirect</a:t>
            </a:r>
            <a:r>
              <a:rPr lang="es-ES" dirty="0"/>
              <a:t> buffer):</a:t>
            </a:r>
          </a:p>
          <a:p>
            <a:pPr marL="971550" lvl="1" indent="-514350">
              <a:buFont typeface="+mj-lt"/>
              <a:buAutoNum type="arabicPeriod"/>
            </a:pPr>
            <a:r>
              <a:rPr lang="es-ES" dirty="0"/>
              <a:t>[</a:t>
            </a:r>
            <a:r>
              <a:rPr lang="es-ES" dirty="0" err="1"/>
              <a:t>Gfx</a:t>
            </a:r>
            <a:r>
              <a:rPr lang="es-ES" dirty="0"/>
              <a:t>] Clear </a:t>
            </a:r>
            <a:r>
              <a:rPr lang="es-ES" dirty="0" err="1"/>
              <a:t>visibility</a:t>
            </a:r>
            <a:r>
              <a:rPr lang="es-ES" dirty="0"/>
              <a:t> and </a:t>
            </a:r>
            <a:r>
              <a:rPr lang="es-ES" dirty="0" err="1"/>
              <a:t>depth</a:t>
            </a:r>
            <a:r>
              <a:rPr lang="es-ES" dirty="0"/>
              <a:t> buffers</a:t>
            </a:r>
          </a:p>
          <a:p>
            <a:pPr marL="971550" lvl="1" indent="-514350">
              <a:buFont typeface="+mj-lt"/>
              <a:buAutoNum type="arabicPeriod"/>
            </a:pPr>
            <a:r>
              <a:rPr lang="es-ES" dirty="0"/>
              <a:t>[VS,PS] </a:t>
            </a:r>
            <a:r>
              <a:rPr lang="es-ES" dirty="0" err="1"/>
              <a:t>Visibility</a:t>
            </a:r>
            <a:r>
              <a:rPr lang="es-ES" dirty="0"/>
              <a:t> buffer </a:t>
            </a:r>
            <a:r>
              <a:rPr lang="es-ES" dirty="0" err="1"/>
              <a:t>pass</a:t>
            </a:r>
            <a:endParaRPr lang="es-ES" dirty="0"/>
          </a:p>
          <a:p>
            <a:pPr marL="914400" lvl="2" indent="0">
              <a:buNone/>
            </a:pPr>
            <a:r>
              <a:rPr lang="es-ES" dirty="0"/>
              <a:t>	[PS] Output </a:t>
            </a:r>
            <a:r>
              <a:rPr lang="es-ES" dirty="0" err="1"/>
              <a:t>triangle</a:t>
            </a:r>
            <a:r>
              <a:rPr lang="es-ES" dirty="0"/>
              <a:t> / </a:t>
            </a:r>
            <a:r>
              <a:rPr lang="es-ES" dirty="0" err="1"/>
              <a:t>instance</a:t>
            </a:r>
            <a:r>
              <a:rPr lang="es-ES" dirty="0"/>
              <a:t> </a:t>
            </a:r>
            <a:r>
              <a:rPr lang="es-ES" dirty="0" err="1"/>
              <a:t>IDs</a:t>
            </a:r>
            <a:endParaRPr lang="es-ES" dirty="0"/>
          </a:p>
          <a:p>
            <a:pPr marL="971550" lvl="1" indent="-514350">
              <a:buFont typeface="+mj-lt"/>
              <a:buAutoNum type="arabicPeriod"/>
            </a:pPr>
            <a:r>
              <a:rPr lang="es-ES" dirty="0"/>
              <a:t>[PS] </a:t>
            </a:r>
            <a:r>
              <a:rPr lang="es-ES" dirty="0" err="1"/>
              <a:t>Interpolate</a:t>
            </a:r>
            <a:r>
              <a:rPr lang="es-ES" dirty="0"/>
              <a:t> </a:t>
            </a:r>
            <a:r>
              <a:rPr lang="es-ES" dirty="0" err="1"/>
              <a:t>attributes</a:t>
            </a:r>
            <a:r>
              <a:rPr lang="es-ES" dirty="0"/>
              <a:t> </a:t>
            </a:r>
            <a:r>
              <a:rPr lang="es-ES" dirty="0" err="1"/>
              <a:t>from</a:t>
            </a:r>
            <a:r>
              <a:rPr lang="es-ES" dirty="0"/>
              <a:t> </a:t>
            </a:r>
            <a:r>
              <a:rPr lang="es-ES" dirty="0" err="1"/>
              <a:t>gradients</a:t>
            </a:r>
            <a:r>
              <a:rPr lang="es-ES" dirty="0"/>
              <a:t> and </a:t>
            </a:r>
            <a:r>
              <a:rPr lang="es-ES" dirty="0" err="1"/>
              <a:t>shade</a:t>
            </a:r>
            <a:r>
              <a:rPr lang="es-ES" dirty="0"/>
              <a:t> pixel</a:t>
            </a:r>
            <a:endParaRPr lang="en-US" dirty="0"/>
          </a:p>
        </p:txBody>
      </p:sp>
      <p:sp>
        <p:nvSpPr>
          <p:cNvPr id="5" name="CuadroTexto 4"/>
          <p:cNvSpPr txBox="1"/>
          <p:nvPr/>
        </p:nvSpPr>
        <p:spPr>
          <a:xfrm>
            <a:off x="9216961" y="5502815"/>
            <a:ext cx="2901950" cy="1077218"/>
          </a:xfrm>
          <a:prstGeom prst="rect">
            <a:avLst/>
          </a:prstGeom>
          <a:solidFill>
            <a:schemeClr val="accent1">
              <a:lumMod val="60000"/>
              <a:lumOff val="40000"/>
            </a:schemeClr>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sz="1600" dirty="0">
                <a:solidFill>
                  <a:schemeClr val="tx1"/>
                </a:solidFill>
              </a:rPr>
              <a:t>* </a:t>
            </a:r>
            <a:r>
              <a:rPr lang="es-ES" sz="1600" dirty="0" err="1">
                <a:solidFill>
                  <a:schemeClr val="tx1"/>
                </a:solidFill>
              </a:rPr>
              <a:t>Using</a:t>
            </a:r>
            <a:r>
              <a:rPr lang="es-ES" sz="1600" dirty="0">
                <a:solidFill>
                  <a:schemeClr val="tx1"/>
                </a:solidFill>
              </a:rPr>
              <a:t> a </a:t>
            </a:r>
            <a:r>
              <a:rPr lang="es-ES" sz="1600" dirty="0" err="1">
                <a:solidFill>
                  <a:schemeClr val="tx1"/>
                </a:solidFill>
              </a:rPr>
              <a:t>dedicated</a:t>
            </a:r>
            <a:r>
              <a:rPr lang="es-ES" sz="1600" dirty="0">
                <a:solidFill>
                  <a:schemeClr val="tx1"/>
                </a:solidFill>
              </a:rPr>
              <a:t> </a:t>
            </a:r>
            <a:r>
              <a:rPr lang="es-ES" sz="1600" dirty="0" err="1">
                <a:solidFill>
                  <a:schemeClr val="tx1"/>
                </a:solidFill>
              </a:rPr>
              <a:t>Visibility</a:t>
            </a:r>
            <a:r>
              <a:rPr lang="es-ES" sz="1600" dirty="0">
                <a:solidFill>
                  <a:schemeClr val="tx1"/>
                </a:solidFill>
              </a:rPr>
              <a:t> Buffer </a:t>
            </a:r>
            <a:r>
              <a:rPr lang="es-ES" sz="1600" dirty="0" err="1">
                <a:solidFill>
                  <a:schemeClr val="tx1"/>
                </a:solidFill>
              </a:rPr>
              <a:t>for</a:t>
            </a:r>
            <a:r>
              <a:rPr lang="es-ES" sz="1600" dirty="0">
                <a:solidFill>
                  <a:schemeClr val="tx1"/>
                </a:solidFill>
              </a:rPr>
              <a:t> </a:t>
            </a:r>
            <a:r>
              <a:rPr lang="es-ES" sz="1600" dirty="0" err="1">
                <a:solidFill>
                  <a:schemeClr val="tx1"/>
                </a:solidFill>
              </a:rPr>
              <a:t>shadow</a:t>
            </a:r>
            <a:r>
              <a:rPr lang="es-ES" sz="1600" dirty="0">
                <a:solidFill>
                  <a:schemeClr val="tx1"/>
                </a:solidFill>
              </a:rPr>
              <a:t> </a:t>
            </a:r>
            <a:r>
              <a:rPr lang="es-ES" sz="1600" dirty="0" err="1">
                <a:solidFill>
                  <a:schemeClr val="tx1"/>
                </a:solidFill>
              </a:rPr>
              <a:t>pass</a:t>
            </a:r>
            <a:r>
              <a:rPr lang="es-ES" sz="1600" dirty="0">
                <a:solidFill>
                  <a:schemeClr val="tx1"/>
                </a:solidFill>
              </a:rPr>
              <a:t> </a:t>
            </a:r>
            <a:r>
              <a:rPr lang="es-ES" sz="1600" dirty="0" err="1">
                <a:solidFill>
                  <a:schemeClr val="tx1"/>
                </a:solidFill>
              </a:rPr>
              <a:t>is</a:t>
            </a:r>
            <a:r>
              <a:rPr lang="es-ES" sz="1600" dirty="0">
                <a:solidFill>
                  <a:schemeClr val="tx1"/>
                </a:solidFill>
              </a:rPr>
              <a:t> </a:t>
            </a:r>
            <a:r>
              <a:rPr lang="es-ES" sz="1600" dirty="0" err="1">
                <a:solidFill>
                  <a:schemeClr val="tx1"/>
                </a:solidFill>
              </a:rPr>
              <a:t>overkill</a:t>
            </a:r>
            <a:r>
              <a:rPr lang="es-ES" sz="1600" dirty="0">
                <a:solidFill>
                  <a:schemeClr val="tx1"/>
                </a:solidFill>
              </a:rPr>
              <a:t>, </a:t>
            </a:r>
            <a:r>
              <a:rPr lang="es-ES" sz="1600" dirty="0" err="1">
                <a:solidFill>
                  <a:schemeClr val="tx1"/>
                </a:solidFill>
              </a:rPr>
              <a:t>but</a:t>
            </a:r>
            <a:r>
              <a:rPr lang="es-ES" sz="1600" dirty="0">
                <a:solidFill>
                  <a:schemeClr val="tx1"/>
                </a:solidFill>
              </a:rPr>
              <a:t> </a:t>
            </a:r>
            <a:r>
              <a:rPr lang="es-ES" sz="1600" dirty="0" err="1">
                <a:solidFill>
                  <a:schemeClr val="tx1"/>
                </a:solidFill>
              </a:rPr>
              <a:t>you</a:t>
            </a:r>
            <a:r>
              <a:rPr lang="es-ES" sz="1600" dirty="0">
                <a:solidFill>
                  <a:schemeClr val="tx1"/>
                </a:solidFill>
              </a:rPr>
              <a:t> can </a:t>
            </a:r>
            <a:r>
              <a:rPr lang="es-ES" sz="1600" dirty="0" err="1">
                <a:solidFill>
                  <a:schemeClr val="tx1"/>
                </a:solidFill>
              </a:rPr>
              <a:t>still</a:t>
            </a:r>
            <a:r>
              <a:rPr lang="es-ES" sz="1600" dirty="0">
                <a:solidFill>
                  <a:schemeClr val="tx1"/>
                </a:solidFill>
              </a:rPr>
              <a:t> use </a:t>
            </a:r>
            <a:r>
              <a:rPr lang="es-ES" sz="1600" dirty="0" err="1">
                <a:solidFill>
                  <a:schemeClr val="tx1"/>
                </a:solidFill>
              </a:rPr>
              <a:t>the</a:t>
            </a:r>
            <a:r>
              <a:rPr lang="es-ES" sz="1600" dirty="0">
                <a:solidFill>
                  <a:schemeClr val="tx1"/>
                </a:solidFill>
              </a:rPr>
              <a:t> </a:t>
            </a:r>
            <a:r>
              <a:rPr lang="es-ES" sz="1600" dirty="0" err="1">
                <a:solidFill>
                  <a:schemeClr val="tx1"/>
                </a:solidFill>
              </a:rPr>
              <a:t>filtered</a:t>
            </a:r>
            <a:r>
              <a:rPr lang="es-ES" sz="1600" dirty="0">
                <a:solidFill>
                  <a:schemeClr val="tx1"/>
                </a:solidFill>
              </a:rPr>
              <a:t> data </a:t>
            </a:r>
            <a:r>
              <a:rPr lang="es-ES" sz="1600" dirty="0" err="1">
                <a:solidFill>
                  <a:schemeClr val="tx1"/>
                </a:solidFill>
              </a:rPr>
              <a:t>for</a:t>
            </a:r>
            <a:r>
              <a:rPr lang="es-ES" sz="1600" dirty="0">
                <a:solidFill>
                  <a:schemeClr val="tx1"/>
                </a:solidFill>
              </a:rPr>
              <a:t> </a:t>
            </a:r>
            <a:r>
              <a:rPr lang="es-ES" sz="1600" dirty="0" err="1">
                <a:solidFill>
                  <a:schemeClr val="tx1"/>
                </a:solidFill>
              </a:rPr>
              <a:t>it</a:t>
            </a:r>
            <a:r>
              <a:rPr lang="es-ES" sz="1600" dirty="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123685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Results</a:t>
            </a:r>
            <a:endParaRPr lang="en-US" noProof="0" dirty="0"/>
          </a:p>
        </p:txBody>
      </p:sp>
      <p:pic>
        <p:nvPicPr>
          <p:cNvPr id="7" name="Imagen 6"/>
          <p:cNvPicPr>
            <a:picLocks noChangeAspect="1"/>
          </p:cNvPicPr>
          <p:nvPr/>
        </p:nvPicPr>
        <p:blipFill rotWithShape="1">
          <a:blip r:embed="rId3">
            <a:extLst>
              <a:ext uri="{BEBA8EAE-BF5A-486C-A8C5-ECC9F3942E4B}">
                <a14:imgProps xmlns:a14="http://schemas.microsoft.com/office/drawing/2010/main">
                  <a14:imgLayer r:embed="rId4">
                    <a14:imgEffect>
                      <a14:artisticBlur radius="34"/>
                    </a14:imgEffect>
                  </a14:imgLayer>
                </a14:imgProps>
              </a:ext>
            </a:extLst>
          </a:blip>
          <a:srcRect t="1" b="30214"/>
          <a:stretch/>
        </p:blipFill>
        <p:spPr>
          <a:xfrm>
            <a:off x="-1" y="1825725"/>
            <a:ext cx="12202798" cy="5032275"/>
          </a:xfrm>
          <a:prstGeom prst="rect">
            <a:avLst/>
          </a:prstGeom>
          <a:ln>
            <a:noFill/>
          </a:ln>
        </p:spPr>
        <p:style>
          <a:lnRef idx="1">
            <a:schemeClr val="accent4"/>
          </a:lnRef>
          <a:fillRef idx="3">
            <a:schemeClr val="accent4"/>
          </a:fillRef>
          <a:effectRef idx="2">
            <a:schemeClr val="accent4"/>
          </a:effectRef>
          <a:fontRef idx="minor">
            <a:schemeClr val="lt1"/>
          </a:fontRef>
        </p:style>
      </p:pic>
      <p:sp>
        <p:nvSpPr>
          <p:cNvPr id="9" name="Marcador de contenido 2"/>
          <p:cNvSpPr txBox="1">
            <a:spLocks/>
          </p:cNvSpPr>
          <p:nvPr/>
        </p:nvSpPr>
        <p:spPr>
          <a:xfrm>
            <a:off x="3109910" y="670762"/>
            <a:ext cx="5622609" cy="1554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600" dirty="0"/>
              <a:t>San Miguel Scene average for main view</a:t>
            </a:r>
          </a:p>
          <a:p>
            <a:r>
              <a:rPr lang="en-US" sz="1600" dirty="0"/>
              <a:t>8 Million triangles</a:t>
            </a:r>
          </a:p>
          <a:p>
            <a:r>
              <a:rPr lang="en-US" sz="1600" dirty="0"/>
              <a:t>5 Million vertices</a:t>
            </a:r>
          </a:p>
        </p:txBody>
      </p:sp>
      <p:graphicFrame>
        <p:nvGraphicFramePr>
          <p:cNvPr id="3" name="Tabla 2"/>
          <p:cNvGraphicFramePr>
            <a:graphicFrameLocks noGrp="1"/>
          </p:cNvGraphicFramePr>
          <p:nvPr>
            <p:extLst>
              <p:ext uri="{D42A27DB-BD31-4B8C-83A1-F6EECF244321}">
                <p14:modId xmlns:p14="http://schemas.microsoft.com/office/powerpoint/2010/main" val="389061881"/>
              </p:ext>
            </p:extLst>
          </p:nvPr>
        </p:nvGraphicFramePr>
        <p:xfrm>
          <a:off x="590060" y="2576924"/>
          <a:ext cx="11022675" cy="1483360"/>
        </p:xfrm>
        <a:graphic>
          <a:graphicData uri="http://schemas.openxmlformats.org/drawingml/2006/table">
            <a:tbl>
              <a:tblPr firstRow="1" bandRow="1">
                <a:tableStyleId>{5C22544A-7EE6-4342-B048-85BDC9FD1C3A}</a:tableStyleId>
              </a:tblPr>
              <a:tblGrid>
                <a:gridCol w="2204535">
                  <a:extLst>
                    <a:ext uri="{9D8B030D-6E8A-4147-A177-3AD203B41FA5}">
                      <a16:colId xmlns="" xmlns:a16="http://schemas.microsoft.com/office/drawing/2014/main" val="4293867765"/>
                    </a:ext>
                  </a:extLst>
                </a:gridCol>
                <a:gridCol w="2204535">
                  <a:extLst>
                    <a:ext uri="{9D8B030D-6E8A-4147-A177-3AD203B41FA5}">
                      <a16:colId xmlns="" xmlns:a16="http://schemas.microsoft.com/office/drawing/2014/main" val="1533141426"/>
                    </a:ext>
                  </a:extLst>
                </a:gridCol>
                <a:gridCol w="2204535">
                  <a:extLst>
                    <a:ext uri="{9D8B030D-6E8A-4147-A177-3AD203B41FA5}">
                      <a16:colId xmlns="" xmlns:a16="http://schemas.microsoft.com/office/drawing/2014/main" val="1123730724"/>
                    </a:ext>
                  </a:extLst>
                </a:gridCol>
                <a:gridCol w="2204535">
                  <a:extLst>
                    <a:ext uri="{9D8B030D-6E8A-4147-A177-3AD203B41FA5}">
                      <a16:colId xmlns="" xmlns:a16="http://schemas.microsoft.com/office/drawing/2014/main" val="249066054"/>
                    </a:ext>
                  </a:extLst>
                </a:gridCol>
                <a:gridCol w="2204535">
                  <a:extLst>
                    <a:ext uri="{9D8B030D-6E8A-4147-A177-3AD203B41FA5}">
                      <a16:colId xmlns="" xmlns:a16="http://schemas.microsoft.com/office/drawing/2014/main" val="1752418256"/>
                    </a:ext>
                  </a:extLst>
                </a:gridCol>
              </a:tblGrid>
              <a:tr h="370840">
                <a:tc>
                  <a:txBody>
                    <a:bodyPr/>
                    <a:lstStyle/>
                    <a:p>
                      <a:pPr algn="ctr"/>
                      <a:r>
                        <a:rPr lang="en-US" sz="1800" dirty="0"/>
                        <a:t>Total triangles</a:t>
                      </a:r>
                    </a:p>
                  </a:txBody>
                  <a:tcPr/>
                </a:tc>
                <a:tc>
                  <a:txBody>
                    <a:bodyPr/>
                    <a:lstStyle/>
                    <a:p>
                      <a:pPr algn="ctr"/>
                      <a:r>
                        <a:rPr lang="es-ES" sz="1800" dirty="0" err="1"/>
                        <a:t>Rendered</a:t>
                      </a:r>
                      <a:endParaRPr lang="en-US" sz="1800" dirty="0"/>
                    </a:p>
                  </a:txBody>
                  <a:tcPr/>
                </a:tc>
                <a:tc gridSpan="3">
                  <a:txBody>
                    <a:bodyPr/>
                    <a:lstStyle/>
                    <a:p>
                      <a:pPr algn="ctr"/>
                      <a:r>
                        <a:rPr lang="es-ES" sz="1800" dirty="0" err="1"/>
                        <a:t>Culled</a:t>
                      </a:r>
                      <a:endParaRPr lang="en-US" sz="1800"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049902416"/>
                  </a:ext>
                </a:extLst>
              </a:tr>
              <a:tr h="370840">
                <a:tc rowSpan="3">
                  <a:txBody>
                    <a:bodyPr/>
                    <a:lstStyle/>
                    <a:p>
                      <a:pPr algn="ctr"/>
                      <a:r>
                        <a:rPr lang="en-US" sz="1800" dirty="0"/>
                        <a:t>8,010,146</a:t>
                      </a:r>
                    </a:p>
                  </a:txBody>
                  <a:tcPr anchor="ctr"/>
                </a:tc>
                <a:tc rowSpan="3">
                  <a:txBody>
                    <a:bodyPr/>
                    <a:lstStyle/>
                    <a:p>
                      <a:pPr algn="ctr"/>
                      <a:r>
                        <a:rPr lang="en-US" sz="1800" dirty="0"/>
                        <a:t>851,517 (10.6%)</a:t>
                      </a:r>
                    </a:p>
                  </a:txBody>
                  <a:tcPr anchor="ctr"/>
                </a:tc>
                <a:tc rowSpan="3">
                  <a:txBody>
                    <a:bodyPr/>
                    <a:lstStyle/>
                    <a:p>
                      <a:pPr algn="ctr"/>
                      <a:r>
                        <a:rPr lang="en-US" sz="1800" dirty="0"/>
                        <a:t>7,158,629 (89.4%)</a:t>
                      </a:r>
                    </a:p>
                  </a:txBody>
                  <a:tcPr anchor="ctr"/>
                </a:tc>
                <a:tc>
                  <a:txBody>
                    <a:bodyPr/>
                    <a:lstStyle/>
                    <a:p>
                      <a:pPr algn="ctr"/>
                      <a:r>
                        <a:rPr lang="en-US" sz="1800" dirty="0"/>
                        <a:t>3,185,203 (39.8%)</a:t>
                      </a:r>
                    </a:p>
                  </a:txBody>
                  <a:tcPr anchor="ctr"/>
                </a:tc>
                <a:tc>
                  <a:txBody>
                    <a:bodyPr/>
                    <a:lstStyle/>
                    <a:p>
                      <a:pPr algn="ctr"/>
                      <a:r>
                        <a:rPr lang="en-US" sz="1800" dirty="0"/>
                        <a:t>Back-face</a:t>
                      </a:r>
                    </a:p>
                  </a:txBody>
                  <a:tcPr anchor="ctr"/>
                </a:tc>
                <a:extLst>
                  <a:ext uri="{0D108BD9-81ED-4DB2-BD59-A6C34878D82A}">
                    <a16:rowId xmlns="" xmlns:a16="http://schemas.microsoft.com/office/drawing/2014/main" val="3510884758"/>
                  </a:ext>
                </a:extLst>
              </a:tr>
              <a:tr h="370840">
                <a:tc vMerge="1">
                  <a:txBody>
                    <a:bodyPr/>
                    <a:lstStyle/>
                    <a:p>
                      <a:pPr algn="ctr"/>
                      <a:endParaRPr lang="en-US" dirty="0"/>
                    </a:p>
                  </a:txBody>
                  <a:tcPr/>
                </a:tc>
                <a:tc vMerge="1">
                  <a:txBody>
                    <a:bodyPr/>
                    <a:lstStyle/>
                    <a:p>
                      <a:pPr algn="ctr"/>
                      <a:endParaRPr lang="en-US" dirty="0"/>
                    </a:p>
                  </a:txBody>
                  <a:tcPr anchor="ctr"/>
                </a:tc>
                <a:tc vMerge="1">
                  <a:txBody>
                    <a:bodyPr/>
                    <a:lstStyle/>
                    <a:p>
                      <a:pPr algn="ctr"/>
                      <a:endParaRPr lang="en-US" dirty="0"/>
                    </a:p>
                  </a:txBody>
                  <a:tcPr anchor="ctr"/>
                </a:tc>
                <a:tc>
                  <a:txBody>
                    <a:bodyPr/>
                    <a:lstStyle/>
                    <a:p>
                      <a:pPr algn="ctr"/>
                      <a:r>
                        <a:rPr lang="en-US" sz="1800" dirty="0"/>
                        <a:t>5,244,787 (65.5%)</a:t>
                      </a:r>
                    </a:p>
                  </a:txBody>
                  <a:tcPr anchor="ctr"/>
                </a:tc>
                <a:tc>
                  <a:txBody>
                    <a:bodyPr/>
                    <a:lstStyle/>
                    <a:p>
                      <a:pPr algn="ctr"/>
                      <a:r>
                        <a:rPr lang="en-US" sz="1800" dirty="0"/>
                        <a:t>Frustum</a:t>
                      </a:r>
                    </a:p>
                  </a:txBody>
                  <a:tcPr anchor="ctr"/>
                </a:tc>
                <a:extLst>
                  <a:ext uri="{0D108BD9-81ED-4DB2-BD59-A6C34878D82A}">
                    <a16:rowId xmlns="" xmlns:a16="http://schemas.microsoft.com/office/drawing/2014/main" val="2038220925"/>
                  </a:ext>
                </a:extLst>
              </a:tr>
              <a:tr h="370840">
                <a:tc vMerge="1">
                  <a:txBody>
                    <a:bodyPr/>
                    <a:lstStyle/>
                    <a:p>
                      <a:pPr algn="ctr"/>
                      <a:endParaRPr lang="en-US" dirty="0"/>
                    </a:p>
                  </a:txBody>
                  <a:tcPr/>
                </a:tc>
                <a:tc vMerge="1">
                  <a:txBody>
                    <a:bodyPr/>
                    <a:lstStyle/>
                    <a:p>
                      <a:pPr algn="ctr"/>
                      <a:endParaRPr lang="en-US" dirty="0"/>
                    </a:p>
                  </a:txBody>
                  <a:tcPr anchor="ctr"/>
                </a:tc>
                <a:tc vMerge="1">
                  <a:txBody>
                    <a:bodyPr/>
                    <a:lstStyle/>
                    <a:p>
                      <a:pPr algn="ctr"/>
                      <a:endParaRPr lang="en-US" dirty="0"/>
                    </a:p>
                  </a:txBody>
                  <a:tcPr anchor="ctr"/>
                </a:tc>
                <a:tc>
                  <a:txBody>
                    <a:bodyPr/>
                    <a:lstStyle/>
                    <a:p>
                      <a:pPr algn="ctr"/>
                      <a:r>
                        <a:rPr lang="en-US" sz="1800" dirty="0"/>
                        <a:t>1,950,030 (24.4%)</a:t>
                      </a:r>
                    </a:p>
                  </a:txBody>
                  <a:tcPr anchor="ctr"/>
                </a:tc>
                <a:tc>
                  <a:txBody>
                    <a:bodyPr/>
                    <a:lstStyle/>
                    <a:p>
                      <a:pPr algn="ctr"/>
                      <a:r>
                        <a:rPr lang="en-US" sz="1800" dirty="0"/>
                        <a:t>Small primitives</a:t>
                      </a:r>
                    </a:p>
                  </a:txBody>
                  <a:tcPr anchor="ctr"/>
                </a:tc>
                <a:extLst>
                  <a:ext uri="{0D108BD9-81ED-4DB2-BD59-A6C34878D82A}">
                    <a16:rowId xmlns="" xmlns:a16="http://schemas.microsoft.com/office/drawing/2014/main" val="4153223736"/>
                  </a:ext>
                </a:extLst>
              </a:tr>
            </a:tbl>
          </a:graphicData>
        </a:graphic>
      </p:graphicFrame>
      <p:sp>
        <p:nvSpPr>
          <p:cNvPr id="10" name="Marcador de contenido 2"/>
          <p:cNvSpPr txBox="1">
            <a:spLocks/>
          </p:cNvSpPr>
          <p:nvPr/>
        </p:nvSpPr>
        <p:spPr>
          <a:xfrm>
            <a:off x="304802" y="1969505"/>
            <a:ext cx="3090316" cy="4060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u="sng" dirty="0"/>
          </a:p>
        </p:txBody>
      </p:sp>
    </p:spTree>
    <p:extLst>
      <p:ext uri="{BB962C8B-B14F-4D97-AF65-F5344CB8AC3E}">
        <p14:creationId xmlns:p14="http://schemas.microsoft.com/office/powerpoint/2010/main" val="1211658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1576753"/>
              </p:ext>
            </p:extLst>
          </p:nvPr>
        </p:nvGraphicFramePr>
        <p:xfrm>
          <a:off x="522061" y="1710146"/>
          <a:ext cx="10200368" cy="4643136"/>
        </p:xfrm>
        <a:graphic>
          <a:graphicData uri="http://schemas.openxmlformats.org/drawingml/2006/table">
            <a:tbl>
              <a:tblPr firstRow="1" bandRow="1">
                <a:tableStyleId>{5C22544A-7EE6-4342-B048-85BDC9FD1C3A}</a:tableStyleId>
              </a:tblPr>
              <a:tblGrid>
                <a:gridCol w="1981653">
                  <a:extLst>
                    <a:ext uri="{9D8B030D-6E8A-4147-A177-3AD203B41FA5}">
                      <a16:colId xmlns="" xmlns:a16="http://schemas.microsoft.com/office/drawing/2014/main" val="20000"/>
                    </a:ext>
                  </a:extLst>
                </a:gridCol>
                <a:gridCol w="1094533">
                  <a:extLst>
                    <a:ext uri="{9D8B030D-6E8A-4147-A177-3AD203B41FA5}">
                      <a16:colId xmlns="" xmlns:a16="http://schemas.microsoft.com/office/drawing/2014/main" val="20001"/>
                    </a:ext>
                  </a:extLst>
                </a:gridCol>
                <a:gridCol w="1068946">
                  <a:extLst>
                    <a:ext uri="{9D8B030D-6E8A-4147-A177-3AD203B41FA5}">
                      <a16:colId xmlns="" xmlns:a16="http://schemas.microsoft.com/office/drawing/2014/main" val="20002"/>
                    </a:ext>
                  </a:extLst>
                </a:gridCol>
                <a:gridCol w="1092701">
                  <a:extLst>
                    <a:ext uri="{9D8B030D-6E8A-4147-A177-3AD203B41FA5}">
                      <a16:colId xmlns="" xmlns:a16="http://schemas.microsoft.com/office/drawing/2014/main" val="20003"/>
                    </a:ext>
                  </a:extLst>
                </a:gridCol>
                <a:gridCol w="1033315">
                  <a:extLst>
                    <a:ext uri="{9D8B030D-6E8A-4147-A177-3AD203B41FA5}">
                      <a16:colId xmlns="" xmlns:a16="http://schemas.microsoft.com/office/drawing/2014/main" val="20004"/>
                    </a:ext>
                  </a:extLst>
                </a:gridCol>
                <a:gridCol w="1175841">
                  <a:extLst>
                    <a:ext uri="{9D8B030D-6E8A-4147-A177-3AD203B41FA5}">
                      <a16:colId xmlns="" xmlns:a16="http://schemas.microsoft.com/office/drawing/2014/main" val="20005"/>
                    </a:ext>
                  </a:extLst>
                </a:gridCol>
                <a:gridCol w="922826">
                  <a:extLst>
                    <a:ext uri="{9D8B030D-6E8A-4147-A177-3AD203B41FA5}">
                      <a16:colId xmlns="" xmlns:a16="http://schemas.microsoft.com/office/drawing/2014/main" val="20006"/>
                    </a:ext>
                  </a:extLst>
                </a:gridCol>
                <a:gridCol w="669539">
                  <a:extLst>
                    <a:ext uri="{9D8B030D-6E8A-4147-A177-3AD203B41FA5}">
                      <a16:colId xmlns="" xmlns:a16="http://schemas.microsoft.com/office/drawing/2014/main" val="20007"/>
                    </a:ext>
                  </a:extLst>
                </a:gridCol>
                <a:gridCol w="1161014">
                  <a:extLst>
                    <a:ext uri="{9D8B030D-6E8A-4147-A177-3AD203B41FA5}">
                      <a16:colId xmlns="" xmlns:a16="http://schemas.microsoft.com/office/drawing/2014/main" val="20008"/>
                    </a:ext>
                  </a:extLst>
                </a:gridCol>
              </a:tblGrid>
              <a:tr h="651896">
                <a:tc>
                  <a:txBody>
                    <a:bodyPr/>
                    <a:lstStyle/>
                    <a:p>
                      <a:r>
                        <a:rPr lang="en-US" sz="1300" dirty="0"/>
                        <a:t>GPU</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Culling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Shadow Map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Fill VB</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HDAO</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Shade VB</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Resolve</a:t>
                      </a:r>
                      <a:r>
                        <a:rPr lang="en-US" sz="1300" baseline="0" dirty="0"/>
                        <a:t> MSAA</a:t>
                      </a:r>
                      <a:endParaRPr lang="en-US" sz="1300" dirty="0"/>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UI</a:t>
                      </a:r>
                    </a:p>
                    <a:p>
                      <a:endParaRPr lang="en-US" sz="1300" dirty="0"/>
                    </a:p>
                  </a:txBody>
                  <a:tcPr/>
                </a:tc>
                <a:tc>
                  <a:txBody>
                    <a:bodyPr/>
                    <a:lstStyle/>
                    <a:p>
                      <a:r>
                        <a:rPr lang="en-US" sz="1300" dirty="0"/>
                        <a:t>Overall</a:t>
                      </a:r>
                    </a:p>
                  </a:txBody>
                  <a:tcPr/>
                </a:tc>
                <a:extLst>
                  <a:ext uri="{0D108BD9-81ED-4DB2-BD59-A6C34878D82A}">
                    <a16:rowId xmlns="" xmlns:a16="http://schemas.microsoft.com/office/drawing/2014/main" val="10000"/>
                  </a:ext>
                </a:extLst>
              </a:tr>
              <a:tr h="275245">
                <a:tc>
                  <a:txBody>
                    <a:bodyPr/>
                    <a:lstStyle/>
                    <a:p>
                      <a:endParaRPr lang="en-US" sz="13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aseline="0" dirty="0"/>
                        <a:t>Visibility Buffer 4k – No MSAA</a:t>
                      </a:r>
                      <a:endParaRPr lang="en-US" sz="13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5245">
                <a:tc>
                  <a:txBody>
                    <a:bodyPr/>
                    <a:lstStyle/>
                    <a:p>
                      <a:r>
                        <a:rPr lang="en-US" sz="1100" dirty="0"/>
                        <a:t>AMD RADEON R9 380</a:t>
                      </a:r>
                    </a:p>
                  </a:txBody>
                  <a:tcPr/>
                </a:tc>
                <a:tc>
                  <a:txBody>
                    <a:bodyPr/>
                    <a:lstStyle/>
                    <a:p>
                      <a:pPr algn="r"/>
                      <a:r>
                        <a:rPr lang="en-US" sz="1300" dirty="0"/>
                        <a:t>2.66</a:t>
                      </a:r>
                    </a:p>
                  </a:txBody>
                  <a:tcPr/>
                </a:tc>
                <a:tc>
                  <a:txBody>
                    <a:bodyPr/>
                    <a:lstStyle/>
                    <a:p>
                      <a:pPr algn="r"/>
                      <a:r>
                        <a:rPr lang="en-US" sz="1300" dirty="0"/>
                        <a:t>1.42</a:t>
                      </a:r>
                    </a:p>
                  </a:txBody>
                  <a:tcPr/>
                </a:tc>
                <a:tc>
                  <a:txBody>
                    <a:bodyPr/>
                    <a:lstStyle/>
                    <a:p>
                      <a:pPr algn="r"/>
                      <a:r>
                        <a:rPr lang="en-US" sz="1300" dirty="0"/>
                        <a:t>5.07</a:t>
                      </a:r>
                    </a:p>
                  </a:txBody>
                  <a:tcPr/>
                </a:tc>
                <a:tc>
                  <a:txBody>
                    <a:bodyPr/>
                    <a:lstStyle/>
                    <a:p>
                      <a:pPr algn="r"/>
                      <a:r>
                        <a:rPr lang="en-US" sz="1300" dirty="0"/>
                        <a:t>2.51</a:t>
                      </a:r>
                    </a:p>
                  </a:txBody>
                  <a:tcPr/>
                </a:tc>
                <a:tc>
                  <a:txBody>
                    <a:bodyPr/>
                    <a:lstStyle/>
                    <a:p>
                      <a:pPr algn="r"/>
                      <a:r>
                        <a:rPr lang="en-US" sz="1300" dirty="0"/>
                        <a:t>3.43</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15.19</a:t>
                      </a:r>
                    </a:p>
                  </a:txBody>
                  <a:tcPr/>
                </a:tc>
                <a:extLst>
                  <a:ext uri="{0D108BD9-81ED-4DB2-BD59-A6C34878D82A}">
                    <a16:rowId xmlns="" xmlns:a16="http://schemas.microsoft.com/office/drawing/2014/main" val="10002"/>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3.46</a:t>
                      </a:r>
                    </a:p>
                  </a:txBody>
                  <a:tcPr/>
                </a:tc>
                <a:tc>
                  <a:txBody>
                    <a:bodyPr/>
                    <a:lstStyle/>
                    <a:p>
                      <a:pPr algn="r"/>
                      <a:r>
                        <a:rPr lang="en-US" sz="1300" dirty="0"/>
                        <a:t>1.12</a:t>
                      </a:r>
                    </a:p>
                  </a:txBody>
                  <a:tcPr/>
                </a:tc>
                <a:tc>
                  <a:txBody>
                    <a:bodyPr/>
                    <a:lstStyle/>
                    <a:p>
                      <a:pPr algn="r"/>
                      <a:r>
                        <a:rPr lang="en-US" sz="1300" dirty="0"/>
                        <a:t>3.36</a:t>
                      </a:r>
                    </a:p>
                  </a:txBody>
                  <a:tcPr/>
                </a:tc>
                <a:tc>
                  <a:txBody>
                    <a:bodyPr/>
                    <a:lstStyle/>
                    <a:p>
                      <a:pPr algn="r"/>
                      <a:r>
                        <a:rPr lang="en-US" sz="1300" dirty="0"/>
                        <a:t>1.82</a:t>
                      </a:r>
                    </a:p>
                  </a:txBody>
                  <a:tcPr/>
                </a:tc>
                <a:tc>
                  <a:txBody>
                    <a:bodyPr/>
                    <a:lstStyle/>
                    <a:p>
                      <a:pPr algn="r"/>
                      <a:r>
                        <a:rPr lang="en-US" sz="1300" dirty="0"/>
                        <a:t>3.29</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13.52</a:t>
                      </a:r>
                    </a:p>
                  </a:txBody>
                  <a:tcPr/>
                </a:tc>
                <a:extLst>
                  <a:ext uri="{0D108BD9-81ED-4DB2-BD59-A6C34878D82A}">
                    <a16:rowId xmlns="" xmlns:a16="http://schemas.microsoft.com/office/drawing/2014/main" val="10003"/>
                  </a:ext>
                </a:extLst>
              </a:tr>
              <a:tr h="275245">
                <a:tc>
                  <a:txBody>
                    <a:bodyPr/>
                    <a:lstStyle/>
                    <a:p>
                      <a:endParaRPr lang="en-US" sz="11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aseline="0" dirty="0"/>
                        <a:t>Visibility Buffer 4k – No MSAA No Culling</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4"/>
                  </a:ext>
                </a:extLst>
              </a:tr>
              <a:tr h="275245">
                <a:tc>
                  <a:txBody>
                    <a:bodyPr/>
                    <a:lstStyle/>
                    <a:p>
                      <a:r>
                        <a:rPr lang="en-US" sz="1100" dirty="0"/>
                        <a:t>AMD RADEON R9 380</a:t>
                      </a:r>
                    </a:p>
                  </a:txBody>
                  <a:tcPr/>
                </a:tc>
                <a:tc>
                  <a:txBody>
                    <a:bodyPr/>
                    <a:lstStyle/>
                    <a:p>
                      <a:pPr algn="r"/>
                      <a:r>
                        <a:rPr lang="en-US" sz="1300" dirty="0"/>
                        <a:t>-</a:t>
                      </a:r>
                    </a:p>
                  </a:txBody>
                  <a:tcPr/>
                </a:tc>
                <a:tc>
                  <a:txBody>
                    <a:bodyPr/>
                    <a:lstStyle/>
                    <a:p>
                      <a:pPr algn="r"/>
                      <a:r>
                        <a:rPr lang="en-US" sz="1300" dirty="0"/>
                        <a:t>5.18</a:t>
                      </a:r>
                    </a:p>
                  </a:txBody>
                  <a:tcPr/>
                </a:tc>
                <a:tc>
                  <a:txBody>
                    <a:bodyPr/>
                    <a:lstStyle/>
                    <a:p>
                      <a:pPr algn="r"/>
                      <a:r>
                        <a:rPr lang="en-US" sz="1300" dirty="0"/>
                        <a:t>9.25</a:t>
                      </a:r>
                    </a:p>
                  </a:txBody>
                  <a:tcPr/>
                </a:tc>
                <a:tc>
                  <a:txBody>
                    <a:bodyPr/>
                    <a:lstStyle/>
                    <a:p>
                      <a:pPr algn="r"/>
                      <a:r>
                        <a:rPr lang="en-US" sz="1300" dirty="0"/>
                        <a:t>2.51</a:t>
                      </a:r>
                    </a:p>
                  </a:txBody>
                  <a:tcPr/>
                </a:tc>
                <a:tc>
                  <a:txBody>
                    <a:bodyPr/>
                    <a:lstStyle/>
                    <a:p>
                      <a:pPr algn="r"/>
                      <a:r>
                        <a:rPr lang="en-US" sz="1300" dirty="0"/>
                        <a:t>3.43</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20.45</a:t>
                      </a:r>
                    </a:p>
                  </a:txBody>
                  <a:tcPr/>
                </a:tc>
                <a:extLst>
                  <a:ext uri="{0D108BD9-81ED-4DB2-BD59-A6C34878D82A}">
                    <a16:rowId xmlns="" xmlns:a16="http://schemas.microsoft.com/office/drawing/2014/main" val="10005"/>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a:t>
                      </a:r>
                    </a:p>
                  </a:txBody>
                  <a:tcPr/>
                </a:tc>
                <a:tc>
                  <a:txBody>
                    <a:bodyPr/>
                    <a:lstStyle/>
                    <a:p>
                      <a:pPr algn="r"/>
                      <a:r>
                        <a:rPr lang="en-US" sz="1300" dirty="0"/>
                        <a:t>3.74</a:t>
                      </a:r>
                    </a:p>
                  </a:txBody>
                  <a:tcPr/>
                </a:tc>
                <a:tc>
                  <a:txBody>
                    <a:bodyPr/>
                    <a:lstStyle/>
                    <a:p>
                      <a:pPr algn="r"/>
                      <a:r>
                        <a:rPr lang="en-US" sz="1300" dirty="0"/>
                        <a:t>5.31</a:t>
                      </a:r>
                    </a:p>
                  </a:txBody>
                  <a:tcPr/>
                </a:tc>
                <a:tc>
                  <a:txBody>
                    <a:bodyPr/>
                    <a:lstStyle/>
                    <a:p>
                      <a:pPr algn="r"/>
                      <a:r>
                        <a:rPr lang="en-US" sz="1300" dirty="0"/>
                        <a:t>1.79</a:t>
                      </a:r>
                    </a:p>
                  </a:txBody>
                  <a:tcPr/>
                </a:tc>
                <a:tc>
                  <a:txBody>
                    <a:bodyPr/>
                    <a:lstStyle/>
                    <a:p>
                      <a:pPr algn="r"/>
                      <a:r>
                        <a:rPr lang="en-US" sz="1300" dirty="0"/>
                        <a:t>3.25</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14.39</a:t>
                      </a:r>
                    </a:p>
                  </a:txBody>
                  <a:tcPr/>
                </a:tc>
                <a:extLst>
                  <a:ext uri="{0D108BD9-81ED-4DB2-BD59-A6C34878D82A}">
                    <a16:rowId xmlns="" xmlns:a16="http://schemas.microsoft.com/office/drawing/2014/main" val="10006"/>
                  </a:ext>
                </a:extLst>
              </a:tr>
              <a:tr h="275245">
                <a:tc>
                  <a:txBody>
                    <a:bodyPr/>
                    <a:lstStyle/>
                    <a:p>
                      <a:endParaRPr lang="en-US" sz="1100" dirty="0"/>
                    </a:p>
                  </a:txBody>
                  <a:tcPr/>
                </a:tc>
                <a:tc gridSpan="8">
                  <a:txBody>
                    <a:bodyPr/>
                    <a:lstStyle/>
                    <a:p>
                      <a:r>
                        <a:rPr lang="en-US" sz="1300" baseline="0" dirty="0"/>
                        <a:t>Visibility Buffer 4k – 2x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275245">
                <a:tc>
                  <a:txBody>
                    <a:bodyPr/>
                    <a:lstStyle/>
                    <a:p>
                      <a:r>
                        <a:rPr lang="en-US" sz="1100" dirty="0"/>
                        <a:t>AMD RADEON R9 380</a:t>
                      </a:r>
                    </a:p>
                  </a:txBody>
                  <a:tcPr/>
                </a:tc>
                <a:tc>
                  <a:txBody>
                    <a:bodyPr/>
                    <a:lstStyle/>
                    <a:p>
                      <a:pPr algn="r"/>
                      <a:r>
                        <a:rPr lang="en-US" sz="1300" dirty="0"/>
                        <a:t>2.72</a:t>
                      </a:r>
                    </a:p>
                  </a:txBody>
                  <a:tcPr/>
                </a:tc>
                <a:tc>
                  <a:txBody>
                    <a:bodyPr/>
                    <a:lstStyle/>
                    <a:p>
                      <a:pPr algn="r"/>
                      <a:r>
                        <a:rPr lang="en-US" sz="1300" dirty="0"/>
                        <a:t>1.42</a:t>
                      </a:r>
                    </a:p>
                  </a:txBody>
                  <a:tcPr/>
                </a:tc>
                <a:tc>
                  <a:txBody>
                    <a:bodyPr/>
                    <a:lstStyle/>
                    <a:p>
                      <a:pPr algn="r"/>
                      <a:r>
                        <a:rPr lang="en-US" sz="1300" dirty="0"/>
                        <a:t>8.27</a:t>
                      </a:r>
                    </a:p>
                  </a:txBody>
                  <a:tcPr/>
                </a:tc>
                <a:tc>
                  <a:txBody>
                    <a:bodyPr/>
                    <a:lstStyle/>
                    <a:p>
                      <a:pPr algn="r"/>
                      <a:r>
                        <a:rPr lang="en-US" sz="1300" dirty="0"/>
                        <a:t>3.65</a:t>
                      </a:r>
                    </a:p>
                  </a:txBody>
                  <a:tcPr/>
                </a:tc>
                <a:tc>
                  <a:txBody>
                    <a:bodyPr/>
                    <a:lstStyle/>
                    <a:p>
                      <a:pPr algn="r"/>
                      <a:r>
                        <a:rPr lang="en-US" sz="1300" dirty="0"/>
                        <a:t>8.27</a:t>
                      </a:r>
                    </a:p>
                  </a:txBody>
                  <a:tcPr/>
                </a:tc>
                <a:tc>
                  <a:txBody>
                    <a:bodyPr/>
                    <a:lstStyle/>
                    <a:p>
                      <a:pPr algn="r"/>
                      <a:r>
                        <a:rPr lang="en-US" sz="1300" dirty="0"/>
                        <a:t>2.29</a:t>
                      </a:r>
                    </a:p>
                  </a:txBody>
                  <a:tcPr/>
                </a:tc>
                <a:tc>
                  <a:txBody>
                    <a:bodyPr/>
                    <a:lstStyle/>
                    <a:p>
                      <a:pPr algn="r"/>
                      <a:r>
                        <a:rPr lang="en-US" sz="1300" dirty="0"/>
                        <a:t>0.03</a:t>
                      </a:r>
                    </a:p>
                  </a:txBody>
                  <a:tcPr/>
                </a:tc>
                <a:tc>
                  <a:txBody>
                    <a:bodyPr/>
                    <a:lstStyle/>
                    <a:p>
                      <a:pPr algn="r"/>
                      <a:r>
                        <a:rPr lang="en-US" sz="1300" dirty="0"/>
                        <a:t>25.87</a:t>
                      </a:r>
                    </a:p>
                  </a:txBody>
                  <a:tcPr/>
                </a:tc>
                <a:extLst>
                  <a:ext uri="{0D108BD9-81ED-4DB2-BD59-A6C34878D82A}">
                    <a16:rowId xmlns="" xmlns:a16="http://schemas.microsoft.com/office/drawing/2014/main" val="10008"/>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3.34</a:t>
                      </a:r>
                    </a:p>
                  </a:txBody>
                  <a:tcPr/>
                </a:tc>
                <a:tc>
                  <a:txBody>
                    <a:bodyPr/>
                    <a:lstStyle/>
                    <a:p>
                      <a:pPr algn="r"/>
                      <a:r>
                        <a:rPr lang="en-US" sz="1300" dirty="0"/>
                        <a:t>1.09</a:t>
                      </a:r>
                    </a:p>
                  </a:txBody>
                  <a:tcPr/>
                </a:tc>
                <a:tc>
                  <a:txBody>
                    <a:bodyPr/>
                    <a:lstStyle/>
                    <a:p>
                      <a:pPr algn="r"/>
                      <a:r>
                        <a:rPr lang="en-US" sz="1300" dirty="0"/>
                        <a:t>6.17</a:t>
                      </a:r>
                    </a:p>
                  </a:txBody>
                  <a:tcPr/>
                </a:tc>
                <a:tc>
                  <a:txBody>
                    <a:bodyPr/>
                    <a:lstStyle/>
                    <a:p>
                      <a:pPr algn="r"/>
                      <a:r>
                        <a:rPr lang="en-US" sz="1300" dirty="0"/>
                        <a:t>3.58</a:t>
                      </a:r>
                    </a:p>
                  </a:txBody>
                  <a:tcPr/>
                </a:tc>
                <a:tc>
                  <a:txBody>
                    <a:bodyPr/>
                    <a:lstStyle/>
                    <a:p>
                      <a:pPr algn="r"/>
                      <a:r>
                        <a:rPr lang="en-US" sz="1300" dirty="0"/>
                        <a:t>6.17</a:t>
                      </a:r>
                    </a:p>
                  </a:txBody>
                  <a:tcPr/>
                </a:tc>
                <a:tc>
                  <a:txBody>
                    <a:bodyPr/>
                    <a:lstStyle/>
                    <a:p>
                      <a:pPr algn="r"/>
                      <a:r>
                        <a:rPr lang="en-US" sz="1300" dirty="0"/>
                        <a:t>0.34</a:t>
                      </a:r>
                    </a:p>
                  </a:txBody>
                  <a:tcPr/>
                </a:tc>
                <a:tc>
                  <a:txBody>
                    <a:bodyPr/>
                    <a:lstStyle/>
                    <a:p>
                      <a:pPr algn="r"/>
                      <a:r>
                        <a:rPr lang="en-US" sz="1300" dirty="0"/>
                        <a:t>0.02</a:t>
                      </a:r>
                    </a:p>
                  </a:txBody>
                  <a:tcPr/>
                </a:tc>
                <a:tc>
                  <a:txBody>
                    <a:bodyPr/>
                    <a:lstStyle/>
                    <a:p>
                      <a:pPr algn="r"/>
                      <a:r>
                        <a:rPr lang="en-US" sz="1300" dirty="0"/>
                        <a:t>19.87</a:t>
                      </a:r>
                    </a:p>
                  </a:txBody>
                  <a:tcPr/>
                </a:tc>
                <a:extLst>
                  <a:ext uri="{0D108BD9-81ED-4DB2-BD59-A6C34878D82A}">
                    <a16:rowId xmlns="" xmlns:a16="http://schemas.microsoft.com/office/drawing/2014/main" val="10009"/>
                  </a:ext>
                </a:extLst>
              </a:tr>
              <a:tr h="275245">
                <a:tc>
                  <a:txBody>
                    <a:bodyPr/>
                    <a:lstStyle/>
                    <a:p>
                      <a:endParaRPr lang="en-US" sz="1100" dirty="0"/>
                    </a:p>
                  </a:txBody>
                  <a:tcPr/>
                </a:tc>
                <a:tc gridSpan="8">
                  <a:txBody>
                    <a:bodyPr/>
                    <a:lstStyle/>
                    <a:p>
                      <a:r>
                        <a:rPr lang="en-US" sz="1300" baseline="0" dirty="0"/>
                        <a:t>Visibility Buffer 4k – 4x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10"/>
                  </a:ext>
                </a:extLst>
              </a:tr>
              <a:tr h="275245">
                <a:tc>
                  <a:txBody>
                    <a:bodyPr/>
                    <a:lstStyle/>
                    <a:p>
                      <a:r>
                        <a:rPr lang="en-US" sz="1100" dirty="0"/>
                        <a:t>AMD RADEON R9 380</a:t>
                      </a:r>
                    </a:p>
                  </a:txBody>
                  <a:tcPr/>
                </a:tc>
                <a:tc>
                  <a:txBody>
                    <a:bodyPr/>
                    <a:lstStyle/>
                    <a:p>
                      <a:pPr algn="r"/>
                      <a:r>
                        <a:rPr lang="en-US" sz="1300" dirty="0"/>
                        <a:t>2.70</a:t>
                      </a:r>
                    </a:p>
                  </a:txBody>
                  <a:tcPr/>
                </a:tc>
                <a:tc>
                  <a:txBody>
                    <a:bodyPr/>
                    <a:lstStyle/>
                    <a:p>
                      <a:pPr algn="r"/>
                      <a:r>
                        <a:rPr lang="en-US" sz="1300" dirty="0"/>
                        <a:t>1.43</a:t>
                      </a:r>
                    </a:p>
                  </a:txBody>
                  <a:tcPr/>
                </a:tc>
                <a:tc>
                  <a:txBody>
                    <a:bodyPr/>
                    <a:lstStyle/>
                    <a:p>
                      <a:pPr algn="r"/>
                      <a:r>
                        <a:rPr lang="en-US" sz="1300" dirty="0"/>
                        <a:t>8.73</a:t>
                      </a:r>
                    </a:p>
                  </a:txBody>
                  <a:tcPr/>
                </a:tc>
                <a:tc>
                  <a:txBody>
                    <a:bodyPr/>
                    <a:lstStyle/>
                    <a:p>
                      <a:pPr algn="r"/>
                      <a:r>
                        <a:rPr lang="en-US" sz="1300" dirty="0"/>
                        <a:t>5.70</a:t>
                      </a:r>
                    </a:p>
                  </a:txBody>
                  <a:tcPr/>
                </a:tc>
                <a:tc>
                  <a:txBody>
                    <a:bodyPr/>
                    <a:lstStyle/>
                    <a:p>
                      <a:pPr algn="r"/>
                      <a:r>
                        <a:rPr lang="en-US" sz="1300" dirty="0"/>
                        <a:t>15.58</a:t>
                      </a:r>
                    </a:p>
                  </a:txBody>
                  <a:tcPr/>
                </a:tc>
                <a:tc>
                  <a:txBody>
                    <a:bodyPr/>
                    <a:lstStyle/>
                    <a:p>
                      <a:pPr algn="r"/>
                      <a:r>
                        <a:rPr lang="en-US" sz="1300" dirty="0"/>
                        <a:t>3.61</a:t>
                      </a:r>
                    </a:p>
                  </a:txBody>
                  <a:tcPr/>
                </a:tc>
                <a:tc>
                  <a:txBody>
                    <a:bodyPr/>
                    <a:lstStyle/>
                    <a:p>
                      <a:pPr algn="r"/>
                      <a:r>
                        <a:rPr lang="en-US" sz="1300" dirty="0"/>
                        <a:t>0.03</a:t>
                      </a:r>
                    </a:p>
                  </a:txBody>
                  <a:tcPr/>
                </a:tc>
                <a:tc>
                  <a:txBody>
                    <a:bodyPr/>
                    <a:lstStyle/>
                    <a:p>
                      <a:pPr algn="r"/>
                      <a:r>
                        <a:rPr lang="en-US" sz="1300" dirty="0"/>
                        <a:t>37.86</a:t>
                      </a:r>
                    </a:p>
                  </a:txBody>
                  <a:tcPr/>
                </a:tc>
                <a:extLst>
                  <a:ext uri="{0D108BD9-81ED-4DB2-BD59-A6C34878D82A}">
                    <a16:rowId xmlns="" xmlns:a16="http://schemas.microsoft.com/office/drawing/2014/main" val="10011"/>
                  </a:ext>
                </a:extLst>
              </a:tr>
              <a:tr h="410214">
                <a:tc>
                  <a:txBody>
                    <a:bodyPr/>
                    <a:lstStyle/>
                    <a:p>
                      <a:r>
                        <a:rPr lang="en-US" sz="1100" dirty="0"/>
                        <a:t>NVIDIA GeForce</a:t>
                      </a:r>
                      <a:r>
                        <a:rPr lang="en-US" sz="1100" baseline="0" dirty="0"/>
                        <a:t> </a:t>
                      </a:r>
                      <a:r>
                        <a:rPr lang="en-US" sz="1100" baseline="0"/>
                        <a:t>GTX 970</a:t>
                      </a:r>
                      <a:endParaRPr lang="en-US" sz="1100" dirty="0"/>
                    </a:p>
                  </a:txBody>
                  <a:tcPr/>
                </a:tc>
                <a:tc>
                  <a:txBody>
                    <a:bodyPr/>
                    <a:lstStyle/>
                    <a:p>
                      <a:pPr algn="r"/>
                      <a:r>
                        <a:rPr lang="en-US" sz="1300" dirty="0"/>
                        <a:t>3.37</a:t>
                      </a:r>
                    </a:p>
                  </a:txBody>
                  <a:tcPr/>
                </a:tc>
                <a:tc>
                  <a:txBody>
                    <a:bodyPr/>
                    <a:lstStyle/>
                    <a:p>
                      <a:pPr algn="r"/>
                      <a:r>
                        <a:rPr lang="en-US" sz="1300" dirty="0"/>
                        <a:t>1.11</a:t>
                      </a:r>
                    </a:p>
                  </a:txBody>
                  <a:tcPr/>
                </a:tc>
                <a:tc>
                  <a:txBody>
                    <a:bodyPr/>
                    <a:lstStyle/>
                    <a:p>
                      <a:pPr algn="r"/>
                      <a:r>
                        <a:rPr lang="en-US" sz="1300" dirty="0"/>
                        <a:t>7.86</a:t>
                      </a:r>
                    </a:p>
                  </a:txBody>
                  <a:tcPr/>
                </a:tc>
                <a:tc>
                  <a:txBody>
                    <a:bodyPr/>
                    <a:lstStyle/>
                    <a:p>
                      <a:pPr algn="r"/>
                      <a:r>
                        <a:rPr lang="en-US" sz="1300" dirty="0"/>
                        <a:t>6.86</a:t>
                      </a:r>
                    </a:p>
                  </a:txBody>
                  <a:tcPr/>
                </a:tc>
                <a:tc>
                  <a:txBody>
                    <a:bodyPr/>
                    <a:lstStyle/>
                    <a:p>
                      <a:pPr algn="r"/>
                      <a:r>
                        <a:rPr lang="en-US" sz="1300" dirty="0"/>
                        <a:t>12.35</a:t>
                      </a:r>
                    </a:p>
                  </a:txBody>
                  <a:tcPr/>
                </a:tc>
                <a:tc>
                  <a:txBody>
                    <a:bodyPr/>
                    <a:lstStyle/>
                    <a:p>
                      <a:pPr algn="r"/>
                      <a:r>
                        <a:rPr lang="en-US" sz="1300" dirty="0"/>
                        <a:t>0.87</a:t>
                      </a:r>
                    </a:p>
                  </a:txBody>
                  <a:tcPr/>
                </a:tc>
                <a:tc>
                  <a:txBody>
                    <a:bodyPr/>
                    <a:lstStyle/>
                    <a:p>
                      <a:pPr algn="r"/>
                      <a:r>
                        <a:rPr lang="en-US" sz="1300" dirty="0"/>
                        <a:t>0.02</a:t>
                      </a:r>
                    </a:p>
                  </a:txBody>
                  <a:tcPr/>
                </a:tc>
                <a:tc>
                  <a:txBody>
                    <a:bodyPr/>
                    <a:lstStyle/>
                    <a:p>
                      <a:pPr algn="r"/>
                      <a:r>
                        <a:rPr lang="en-US" sz="1300" dirty="0"/>
                        <a:t>32.68</a:t>
                      </a:r>
                    </a:p>
                  </a:txBody>
                  <a:tcPr/>
                </a:tc>
                <a:extLst>
                  <a:ext uri="{0D108BD9-81ED-4DB2-BD59-A6C34878D82A}">
                    <a16:rowId xmlns="" xmlns:a16="http://schemas.microsoft.com/office/drawing/2014/main" val="10012"/>
                  </a:ext>
                </a:extLst>
              </a:tr>
            </a:tbl>
          </a:graphicData>
        </a:graphic>
      </p:graphicFrame>
      <p:sp>
        <p:nvSpPr>
          <p:cNvPr id="6" name="TextBox 5"/>
          <p:cNvSpPr txBox="1"/>
          <p:nvPr/>
        </p:nvSpPr>
        <p:spPr>
          <a:xfrm>
            <a:off x="522062" y="1340814"/>
            <a:ext cx="2743059" cy="369332"/>
          </a:xfrm>
          <a:prstGeom prst="rect">
            <a:avLst/>
          </a:prstGeom>
          <a:noFill/>
        </p:spPr>
        <p:txBody>
          <a:bodyPr wrap="none" rtlCol="0">
            <a:spAutoFit/>
          </a:bodyPr>
          <a:lstStyle/>
          <a:p>
            <a:r>
              <a:rPr lang="en-US" dirty="0"/>
              <a:t>Visibility Buffer 3840 x2160</a:t>
            </a:r>
          </a:p>
        </p:txBody>
      </p:sp>
    </p:spTree>
    <p:extLst>
      <p:ext uri="{BB962C8B-B14F-4D97-AF65-F5344CB8AC3E}">
        <p14:creationId xmlns:p14="http://schemas.microsoft.com/office/powerpoint/2010/main" val="253456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7830574"/>
              </p:ext>
            </p:extLst>
          </p:nvPr>
        </p:nvGraphicFramePr>
        <p:xfrm>
          <a:off x="522061" y="1710146"/>
          <a:ext cx="10200368" cy="4643136"/>
        </p:xfrm>
        <a:graphic>
          <a:graphicData uri="http://schemas.openxmlformats.org/drawingml/2006/table">
            <a:tbl>
              <a:tblPr firstRow="1" bandRow="1">
                <a:tableStyleId>{5C22544A-7EE6-4342-B048-85BDC9FD1C3A}</a:tableStyleId>
              </a:tblPr>
              <a:tblGrid>
                <a:gridCol w="1981653">
                  <a:extLst>
                    <a:ext uri="{9D8B030D-6E8A-4147-A177-3AD203B41FA5}">
                      <a16:colId xmlns="" xmlns:a16="http://schemas.microsoft.com/office/drawing/2014/main" val="20000"/>
                    </a:ext>
                  </a:extLst>
                </a:gridCol>
                <a:gridCol w="1094533">
                  <a:extLst>
                    <a:ext uri="{9D8B030D-6E8A-4147-A177-3AD203B41FA5}">
                      <a16:colId xmlns="" xmlns:a16="http://schemas.microsoft.com/office/drawing/2014/main" val="20001"/>
                    </a:ext>
                  </a:extLst>
                </a:gridCol>
                <a:gridCol w="1068946">
                  <a:extLst>
                    <a:ext uri="{9D8B030D-6E8A-4147-A177-3AD203B41FA5}">
                      <a16:colId xmlns="" xmlns:a16="http://schemas.microsoft.com/office/drawing/2014/main" val="20002"/>
                    </a:ext>
                  </a:extLst>
                </a:gridCol>
                <a:gridCol w="1092701">
                  <a:extLst>
                    <a:ext uri="{9D8B030D-6E8A-4147-A177-3AD203B41FA5}">
                      <a16:colId xmlns="" xmlns:a16="http://schemas.microsoft.com/office/drawing/2014/main" val="20003"/>
                    </a:ext>
                  </a:extLst>
                </a:gridCol>
                <a:gridCol w="1033315">
                  <a:extLst>
                    <a:ext uri="{9D8B030D-6E8A-4147-A177-3AD203B41FA5}">
                      <a16:colId xmlns="" xmlns:a16="http://schemas.microsoft.com/office/drawing/2014/main" val="20004"/>
                    </a:ext>
                  </a:extLst>
                </a:gridCol>
                <a:gridCol w="1175841">
                  <a:extLst>
                    <a:ext uri="{9D8B030D-6E8A-4147-A177-3AD203B41FA5}">
                      <a16:colId xmlns="" xmlns:a16="http://schemas.microsoft.com/office/drawing/2014/main" val="20005"/>
                    </a:ext>
                  </a:extLst>
                </a:gridCol>
                <a:gridCol w="922826">
                  <a:extLst>
                    <a:ext uri="{9D8B030D-6E8A-4147-A177-3AD203B41FA5}">
                      <a16:colId xmlns="" xmlns:a16="http://schemas.microsoft.com/office/drawing/2014/main" val="20006"/>
                    </a:ext>
                  </a:extLst>
                </a:gridCol>
                <a:gridCol w="669539">
                  <a:extLst>
                    <a:ext uri="{9D8B030D-6E8A-4147-A177-3AD203B41FA5}">
                      <a16:colId xmlns="" xmlns:a16="http://schemas.microsoft.com/office/drawing/2014/main" val="20007"/>
                    </a:ext>
                  </a:extLst>
                </a:gridCol>
                <a:gridCol w="1161014">
                  <a:extLst>
                    <a:ext uri="{9D8B030D-6E8A-4147-A177-3AD203B41FA5}">
                      <a16:colId xmlns="" xmlns:a16="http://schemas.microsoft.com/office/drawing/2014/main" val="20008"/>
                    </a:ext>
                  </a:extLst>
                </a:gridCol>
              </a:tblGrid>
              <a:tr h="651896">
                <a:tc>
                  <a:txBody>
                    <a:bodyPr/>
                    <a:lstStyle/>
                    <a:p>
                      <a:r>
                        <a:rPr lang="en-US" sz="1300" dirty="0"/>
                        <a:t>GPU</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Culling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Shadow Map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Fill Buffer</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HDAO</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Shade Buffer</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Resolve</a:t>
                      </a:r>
                      <a:r>
                        <a:rPr lang="en-US" sz="1300" baseline="0" dirty="0"/>
                        <a:t> MSAA</a:t>
                      </a:r>
                      <a:endParaRPr lang="en-US" sz="1300" dirty="0"/>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UI</a:t>
                      </a:r>
                    </a:p>
                    <a:p>
                      <a:endParaRPr lang="en-US" sz="1300" dirty="0"/>
                    </a:p>
                  </a:txBody>
                  <a:tcPr/>
                </a:tc>
                <a:tc>
                  <a:txBody>
                    <a:bodyPr/>
                    <a:lstStyle/>
                    <a:p>
                      <a:r>
                        <a:rPr lang="en-US" sz="1300" dirty="0"/>
                        <a:t>Overall</a:t>
                      </a:r>
                    </a:p>
                  </a:txBody>
                  <a:tcPr/>
                </a:tc>
                <a:extLst>
                  <a:ext uri="{0D108BD9-81ED-4DB2-BD59-A6C34878D82A}">
                    <a16:rowId xmlns="" xmlns:a16="http://schemas.microsoft.com/office/drawing/2014/main" val="10000"/>
                  </a:ext>
                </a:extLst>
              </a:tr>
              <a:tr h="275245">
                <a:tc>
                  <a:txBody>
                    <a:bodyPr/>
                    <a:lstStyle/>
                    <a:p>
                      <a:endParaRPr lang="en-US" sz="13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aseline="0" dirty="0"/>
                        <a:t>Deferred Shading 4k – No MSAA</a:t>
                      </a:r>
                      <a:endParaRPr lang="en-US" sz="13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5245">
                <a:tc>
                  <a:txBody>
                    <a:bodyPr/>
                    <a:lstStyle/>
                    <a:p>
                      <a:r>
                        <a:rPr lang="en-US" sz="1100" dirty="0"/>
                        <a:t>AMD RADEON R9 380</a:t>
                      </a:r>
                    </a:p>
                  </a:txBody>
                  <a:tcPr/>
                </a:tc>
                <a:tc>
                  <a:txBody>
                    <a:bodyPr/>
                    <a:lstStyle/>
                    <a:p>
                      <a:pPr algn="r"/>
                      <a:r>
                        <a:rPr lang="en-US" sz="1300" dirty="0"/>
                        <a:t>2.67</a:t>
                      </a:r>
                    </a:p>
                  </a:txBody>
                  <a:tcPr/>
                </a:tc>
                <a:tc>
                  <a:txBody>
                    <a:bodyPr/>
                    <a:lstStyle/>
                    <a:p>
                      <a:pPr algn="r"/>
                      <a:r>
                        <a:rPr lang="en-US" sz="1300" dirty="0"/>
                        <a:t>1.42</a:t>
                      </a:r>
                    </a:p>
                  </a:txBody>
                  <a:tcPr/>
                </a:tc>
                <a:tc>
                  <a:txBody>
                    <a:bodyPr/>
                    <a:lstStyle/>
                    <a:p>
                      <a:pPr algn="r"/>
                      <a:r>
                        <a:rPr lang="en-US" sz="1300" dirty="0"/>
                        <a:t>12.19</a:t>
                      </a:r>
                    </a:p>
                  </a:txBody>
                  <a:tcPr/>
                </a:tc>
                <a:tc>
                  <a:txBody>
                    <a:bodyPr/>
                    <a:lstStyle/>
                    <a:p>
                      <a:pPr algn="r"/>
                      <a:r>
                        <a:rPr lang="en-US" sz="1300" dirty="0"/>
                        <a:t>2.51</a:t>
                      </a:r>
                    </a:p>
                  </a:txBody>
                  <a:tcPr/>
                </a:tc>
                <a:tc>
                  <a:txBody>
                    <a:bodyPr/>
                    <a:lstStyle/>
                    <a:p>
                      <a:pPr algn="r"/>
                      <a:r>
                        <a:rPr lang="en-US" sz="1300" dirty="0"/>
                        <a:t>1.29</a:t>
                      </a:r>
                    </a:p>
                  </a:txBody>
                  <a:tcPr/>
                </a:tc>
                <a:tc>
                  <a:txBody>
                    <a:bodyPr/>
                    <a:lstStyle/>
                    <a:p>
                      <a:pPr algn="r"/>
                      <a:r>
                        <a:rPr lang="en-US" sz="1300" dirty="0"/>
                        <a:t>-</a:t>
                      </a:r>
                    </a:p>
                  </a:txBody>
                  <a:tcPr/>
                </a:tc>
                <a:tc>
                  <a:txBody>
                    <a:bodyPr/>
                    <a:lstStyle/>
                    <a:p>
                      <a:pPr algn="r"/>
                      <a:r>
                        <a:rPr lang="en-US" sz="1300" dirty="0"/>
                        <a:t>0.03</a:t>
                      </a:r>
                    </a:p>
                  </a:txBody>
                  <a:tcPr/>
                </a:tc>
                <a:tc>
                  <a:txBody>
                    <a:bodyPr/>
                    <a:lstStyle/>
                    <a:p>
                      <a:pPr algn="r"/>
                      <a:r>
                        <a:rPr lang="en-US" sz="1300" dirty="0"/>
                        <a:t>20.19</a:t>
                      </a:r>
                    </a:p>
                  </a:txBody>
                  <a:tcPr/>
                </a:tc>
                <a:extLst>
                  <a:ext uri="{0D108BD9-81ED-4DB2-BD59-A6C34878D82A}">
                    <a16:rowId xmlns="" xmlns:a16="http://schemas.microsoft.com/office/drawing/2014/main" val="10002"/>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3.36</a:t>
                      </a:r>
                    </a:p>
                  </a:txBody>
                  <a:tcPr/>
                </a:tc>
                <a:tc>
                  <a:txBody>
                    <a:bodyPr/>
                    <a:lstStyle/>
                    <a:p>
                      <a:pPr algn="r"/>
                      <a:r>
                        <a:rPr lang="en-US" sz="1300" dirty="0"/>
                        <a:t>1.20</a:t>
                      </a:r>
                    </a:p>
                  </a:txBody>
                  <a:tcPr/>
                </a:tc>
                <a:tc>
                  <a:txBody>
                    <a:bodyPr/>
                    <a:lstStyle/>
                    <a:p>
                      <a:pPr algn="r"/>
                      <a:r>
                        <a:rPr lang="en-US" sz="1300" dirty="0"/>
                        <a:t>9.04</a:t>
                      </a:r>
                    </a:p>
                  </a:txBody>
                  <a:tcPr/>
                </a:tc>
                <a:tc>
                  <a:txBody>
                    <a:bodyPr/>
                    <a:lstStyle/>
                    <a:p>
                      <a:pPr algn="r"/>
                      <a:r>
                        <a:rPr lang="en-US" sz="1300" dirty="0"/>
                        <a:t>1.79</a:t>
                      </a:r>
                    </a:p>
                  </a:txBody>
                  <a:tcPr/>
                </a:tc>
                <a:tc>
                  <a:txBody>
                    <a:bodyPr/>
                    <a:lstStyle/>
                    <a:p>
                      <a:pPr algn="r"/>
                      <a:r>
                        <a:rPr lang="en-US" sz="1300" dirty="0"/>
                        <a:t>1.21</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16.82</a:t>
                      </a:r>
                    </a:p>
                  </a:txBody>
                  <a:tcPr/>
                </a:tc>
                <a:extLst>
                  <a:ext uri="{0D108BD9-81ED-4DB2-BD59-A6C34878D82A}">
                    <a16:rowId xmlns="" xmlns:a16="http://schemas.microsoft.com/office/drawing/2014/main" val="10003"/>
                  </a:ext>
                </a:extLst>
              </a:tr>
              <a:tr h="275245">
                <a:tc>
                  <a:txBody>
                    <a:bodyPr/>
                    <a:lstStyle/>
                    <a:p>
                      <a:endParaRPr lang="en-US" sz="11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aseline="0" dirty="0"/>
                        <a:t>Deferred Shading 4k – No MSAA No Culling</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4"/>
                  </a:ext>
                </a:extLst>
              </a:tr>
              <a:tr h="275245">
                <a:tc>
                  <a:txBody>
                    <a:bodyPr/>
                    <a:lstStyle/>
                    <a:p>
                      <a:r>
                        <a:rPr lang="en-US" sz="1100" dirty="0"/>
                        <a:t>AMD RADEON R9 380</a:t>
                      </a:r>
                    </a:p>
                  </a:txBody>
                  <a:tcPr/>
                </a:tc>
                <a:tc>
                  <a:txBody>
                    <a:bodyPr/>
                    <a:lstStyle/>
                    <a:p>
                      <a:pPr algn="r"/>
                      <a:r>
                        <a:rPr lang="en-US" sz="1300" dirty="0"/>
                        <a:t>-</a:t>
                      </a:r>
                    </a:p>
                  </a:txBody>
                  <a:tcPr/>
                </a:tc>
                <a:tc>
                  <a:txBody>
                    <a:bodyPr/>
                    <a:lstStyle/>
                    <a:p>
                      <a:pPr algn="r"/>
                      <a:r>
                        <a:rPr lang="en-US" sz="1300" dirty="0"/>
                        <a:t>5.18</a:t>
                      </a:r>
                    </a:p>
                  </a:txBody>
                  <a:tcPr/>
                </a:tc>
                <a:tc>
                  <a:txBody>
                    <a:bodyPr/>
                    <a:lstStyle/>
                    <a:p>
                      <a:pPr algn="r"/>
                      <a:r>
                        <a:rPr lang="en-US" sz="1300" dirty="0"/>
                        <a:t>15.00</a:t>
                      </a:r>
                    </a:p>
                  </a:txBody>
                  <a:tcPr/>
                </a:tc>
                <a:tc>
                  <a:txBody>
                    <a:bodyPr/>
                    <a:lstStyle/>
                    <a:p>
                      <a:pPr algn="r"/>
                      <a:r>
                        <a:rPr lang="en-US" sz="1300" dirty="0"/>
                        <a:t>2.51</a:t>
                      </a:r>
                    </a:p>
                  </a:txBody>
                  <a:tcPr/>
                </a:tc>
                <a:tc>
                  <a:txBody>
                    <a:bodyPr/>
                    <a:lstStyle/>
                    <a:p>
                      <a:pPr algn="r"/>
                      <a:r>
                        <a:rPr lang="en-US" sz="1300" dirty="0"/>
                        <a:t>1.29</a:t>
                      </a:r>
                    </a:p>
                  </a:txBody>
                  <a:tcPr/>
                </a:tc>
                <a:tc>
                  <a:txBody>
                    <a:bodyPr/>
                    <a:lstStyle/>
                    <a:p>
                      <a:pPr algn="r"/>
                      <a:r>
                        <a:rPr lang="en-US" sz="1300" dirty="0"/>
                        <a:t>-</a:t>
                      </a:r>
                    </a:p>
                  </a:txBody>
                  <a:tcPr/>
                </a:tc>
                <a:tc>
                  <a:txBody>
                    <a:bodyPr/>
                    <a:lstStyle/>
                    <a:p>
                      <a:pPr algn="r"/>
                      <a:r>
                        <a:rPr lang="en-US" sz="1300" dirty="0"/>
                        <a:t>0.03</a:t>
                      </a:r>
                    </a:p>
                  </a:txBody>
                  <a:tcPr/>
                </a:tc>
                <a:tc>
                  <a:txBody>
                    <a:bodyPr/>
                    <a:lstStyle/>
                    <a:p>
                      <a:pPr algn="r"/>
                      <a:r>
                        <a:rPr lang="en-US" sz="1300" dirty="0"/>
                        <a:t>24.06</a:t>
                      </a:r>
                    </a:p>
                  </a:txBody>
                  <a:tcPr/>
                </a:tc>
                <a:extLst>
                  <a:ext uri="{0D108BD9-81ED-4DB2-BD59-A6C34878D82A}">
                    <a16:rowId xmlns="" xmlns:a16="http://schemas.microsoft.com/office/drawing/2014/main" val="10005"/>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a:t>
                      </a:r>
                    </a:p>
                  </a:txBody>
                  <a:tcPr/>
                </a:tc>
                <a:tc>
                  <a:txBody>
                    <a:bodyPr/>
                    <a:lstStyle/>
                    <a:p>
                      <a:pPr algn="r"/>
                      <a:r>
                        <a:rPr lang="en-US" sz="1300" dirty="0"/>
                        <a:t>3.75</a:t>
                      </a:r>
                    </a:p>
                  </a:txBody>
                  <a:tcPr/>
                </a:tc>
                <a:tc>
                  <a:txBody>
                    <a:bodyPr/>
                    <a:lstStyle/>
                    <a:p>
                      <a:pPr algn="r"/>
                      <a:r>
                        <a:rPr lang="en-US" sz="1300" dirty="0"/>
                        <a:t>10.44</a:t>
                      </a:r>
                    </a:p>
                  </a:txBody>
                  <a:tcPr/>
                </a:tc>
                <a:tc>
                  <a:txBody>
                    <a:bodyPr/>
                    <a:lstStyle/>
                    <a:p>
                      <a:pPr algn="r"/>
                      <a:r>
                        <a:rPr lang="en-US" sz="1300" dirty="0"/>
                        <a:t>1.79</a:t>
                      </a:r>
                    </a:p>
                  </a:txBody>
                  <a:tcPr/>
                </a:tc>
                <a:tc>
                  <a:txBody>
                    <a:bodyPr/>
                    <a:lstStyle/>
                    <a:p>
                      <a:pPr algn="r"/>
                      <a:r>
                        <a:rPr lang="en-US" sz="1300" dirty="0"/>
                        <a:t>1.22</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17.49</a:t>
                      </a:r>
                    </a:p>
                  </a:txBody>
                  <a:tcPr/>
                </a:tc>
                <a:extLst>
                  <a:ext uri="{0D108BD9-81ED-4DB2-BD59-A6C34878D82A}">
                    <a16:rowId xmlns="" xmlns:a16="http://schemas.microsoft.com/office/drawing/2014/main" val="10006"/>
                  </a:ext>
                </a:extLst>
              </a:tr>
              <a:tr h="275245">
                <a:tc>
                  <a:txBody>
                    <a:bodyPr/>
                    <a:lstStyle/>
                    <a:p>
                      <a:endParaRPr lang="en-US" sz="1100" dirty="0"/>
                    </a:p>
                  </a:txBody>
                  <a:tcPr/>
                </a:tc>
                <a:tc gridSpan="8">
                  <a:txBody>
                    <a:bodyPr/>
                    <a:lstStyle/>
                    <a:p>
                      <a:r>
                        <a:rPr lang="en-US" sz="1300" baseline="0" dirty="0"/>
                        <a:t>Deferred Shading 4k – 2x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275245">
                <a:tc>
                  <a:txBody>
                    <a:bodyPr/>
                    <a:lstStyle/>
                    <a:p>
                      <a:r>
                        <a:rPr lang="en-US" sz="1100" dirty="0"/>
                        <a:t>AMD RADEON R9 380</a:t>
                      </a:r>
                    </a:p>
                  </a:txBody>
                  <a:tcPr/>
                </a:tc>
                <a:tc>
                  <a:txBody>
                    <a:bodyPr/>
                    <a:lstStyle/>
                    <a:p>
                      <a:pPr algn="r"/>
                      <a:r>
                        <a:rPr lang="en-US" sz="1300" dirty="0"/>
                        <a:t>2.70</a:t>
                      </a:r>
                    </a:p>
                  </a:txBody>
                  <a:tcPr/>
                </a:tc>
                <a:tc>
                  <a:txBody>
                    <a:bodyPr/>
                    <a:lstStyle/>
                    <a:p>
                      <a:pPr algn="r"/>
                      <a:r>
                        <a:rPr lang="en-US" sz="1300" dirty="0"/>
                        <a:t>1.42</a:t>
                      </a:r>
                    </a:p>
                  </a:txBody>
                  <a:tcPr/>
                </a:tc>
                <a:tc>
                  <a:txBody>
                    <a:bodyPr/>
                    <a:lstStyle/>
                    <a:p>
                      <a:pPr algn="r"/>
                      <a:r>
                        <a:rPr lang="en-US" sz="1300" dirty="0"/>
                        <a:t>21.65</a:t>
                      </a:r>
                    </a:p>
                  </a:txBody>
                  <a:tcPr/>
                </a:tc>
                <a:tc>
                  <a:txBody>
                    <a:bodyPr/>
                    <a:lstStyle/>
                    <a:p>
                      <a:pPr algn="r"/>
                      <a:r>
                        <a:rPr lang="en-US" sz="1300" dirty="0"/>
                        <a:t>3.65</a:t>
                      </a:r>
                    </a:p>
                  </a:txBody>
                  <a:tcPr/>
                </a:tc>
                <a:tc>
                  <a:txBody>
                    <a:bodyPr/>
                    <a:lstStyle/>
                    <a:p>
                      <a:pPr algn="r"/>
                      <a:r>
                        <a:rPr lang="en-US" sz="1300" dirty="0"/>
                        <a:t>10.86</a:t>
                      </a:r>
                    </a:p>
                  </a:txBody>
                  <a:tcPr/>
                </a:tc>
                <a:tc>
                  <a:txBody>
                    <a:bodyPr/>
                    <a:lstStyle/>
                    <a:p>
                      <a:pPr algn="r"/>
                      <a:r>
                        <a:rPr lang="en-US" sz="1300" dirty="0"/>
                        <a:t>2.29</a:t>
                      </a:r>
                    </a:p>
                  </a:txBody>
                  <a:tcPr/>
                </a:tc>
                <a:tc>
                  <a:txBody>
                    <a:bodyPr/>
                    <a:lstStyle/>
                    <a:p>
                      <a:pPr algn="r"/>
                      <a:r>
                        <a:rPr lang="en-US" sz="1300" dirty="0"/>
                        <a:t>0.03</a:t>
                      </a:r>
                    </a:p>
                  </a:txBody>
                  <a:tcPr/>
                </a:tc>
                <a:tc>
                  <a:txBody>
                    <a:bodyPr/>
                    <a:lstStyle/>
                    <a:p>
                      <a:pPr algn="r"/>
                      <a:r>
                        <a:rPr lang="en-US" sz="1300" dirty="0"/>
                        <a:t>42.68</a:t>
                      </a:r>
                    </a:p>
                  </a:txBody>
                  <a:tcPr/>
                </a:tc>
                <a:extLst>
                  <a:ext uri="{0D108BD9-81ED-4DB2-BD59-A6C34878D82A}">
                    <a16:rowId xmlns="" xmlns:a16="http://schemas.microsoft.com/office/drawing/2014/main" val="10008"/>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3.35</a:t>
                      </a:r>
                    </a:p>
                  </a:txBody>
                  <a:tcPr/>
                </a:tc>
                <a:tc>
                  <a:txBody>
                    <a:bodyPr/>
                    <a:lstStyle/>
                    <a:p>
                      <a:pPr algn="r"/>
                      <a:r>
                        <a:rPr lang="en-US" sz="1300" dirty="0"/>
                        <a:t>1.10</a:t>
                      </a:r>
                    </a:p>
                  </a:txBody>
                  <a:tcPr/>
                </a:tc>
                <a:tc>
                  <a:txBody>
                    <a:bodyPr/>
                    <a:lstStyle/>
                    <a:p>
                      <a:pPr algn="r"/>
                      <a:r>
                        <a:rPr lang="en-US" sz="1300" dirty="0"/>
                        <a:t>15.36</a:t>
                      </a:r>
                    </a:p>
                  </a:txBody>
                  <a:tcPr/>
                </a:tc>
                <a:tc>
                  <a:txBody>
                    <a:bodyPr/>
                    <a:lstStyle/>
                    <a:p>
                      <a:pPr algn="r"/>
                      <a:r>
                        <a:rPr lang="en-US" sz="1300" dirty="0"/>
                        <a:t>3.59</a:t>
                      </a:r>
                    </a:p>
                  </a:txBody>
                  <a:tcPr/>
                </a:tc>
                <a:tc>
                  <a:txBody>
                    <a:bodyPr/>
                    <a:lstStyle/>
                    <a:p>
                      <a:pPr algn="r"/>
                      <a:r>
                        <a:rPr lang="en-US" sz="1300" dirty="0"/>
                        <a:t>2.41</a:t>
                      </a:r>
                    </a:p>
                  </a:txBody>
                  <a:tcPr/>
                </a:tc>
                <a:tc>
                  <a:txBody>
                    <a:bodyPr/>
                    <a:lstStyle/>
                    <a:p>
                      <a:pPr algn="r"/>
                      <a:r>
                        <a:rPr lang="en-US" sz="1300" dirty="0"/>
                        <a:t>0.34</a:t>
                      </a:r>
                    </a:p>
                  </a:txBody>
                  <a:tcPr/>
                </a:tc>
                <a:tc>
                  <a:txBody>
                    <a:bodyPr/>
                    <a:lstStyle/>
                    <a:p>
                      <a:pPr algn="r"/>
                      <a:r>
                        <a:rPr lang="en-US" sz="1300" dirty="0"/>
                        <a:t>0.02</a:t>
                      </a:r>
                    </a:p>
                  </a:txBody>
                  <a:tcPr/>
                </a:tc>
                <a:tc>
                  <a:txBody>
                    <a:bodyPr/>
                    <a:lstStyle/>
                    <a:p>
                      <a:pPr algn="r"/>
                      <a:r>
                        <a:rPr lang="en-US" sz="1300" dirty="0"/>
                        <a:t>26.27</a:t>
                      </a:r>
                    </a:p>
                  </a:txBody>
                  <a:tcPr/>
                </a:tc>
                <a:extLst>
                  <a:ext uri="{0D108BD9-81ED-4DB2-BD59-A6C34878D82A}">
                    <a16:rowId xmlns="" xmlns:a16="http://schemas.microsoft.com/office/drawing/2014/main" val="10009"/>
                  </a:ext>
                </a:extLst>
              </a:tr>
              <a:tr h="275245">
                <a:tc>
                  <a:txBody>
                    <a:bodyPr/>
                    <a:lstStyle/>
                    <a:p>
                      <a:endParaRPr lang="en-US" sz="1100" dirty="0"/>
                    </a:p>
                  </a:txBody>
                  <a:tcPr/>
                </a:tc>
                <a:tc gridSpan="8">
                  <a:txBody>
                    <a:bodyPr/>
                    <a:lstStyle/>
                    <a:p>
                      <a:r>
                        <a:rPr lang="en-US" sz="1300" baseline="0" dirty="0"/>
                        <a:t>Deferred Shading 4k – 4x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10"/>
                  </a:ext>
                </a:extLst>
              </a:tr>
              <a:tr h="275245">
                <a:tc>
                  <a:txBody>
                    <a:bodyPr/>
                    <a:lstStyle/>
                    <a:p>
                      <a:r>
                        <a:rPr lang="en-US" sz="1100" dirty="0"/>
                        <a:t>AMD RADEON R9 380</a:t>
                      </a:r>
                    </a:p>
                  </a:txBody>
                  <a:tcPr/>
                </a:tc>
                <a:tc>
                  <a:txBody>
                    <a:bodyPr/>
                    <a:lstStyle/>
                    <a:p>
                      <a:pPr algn="r"/>
                      <a:r>
                        <a:rPr lang="en-US" sz="1300" dirty="0"/>
                        <a:t>2.72</a:t>
                      </a:r>
                    </a:p>
                  </a:txBody>
                  <a:tcPr/>
                </a:tc>
                <a:tc>
                  <a:txBody>
                    <a:bodyPr/>
                    <a:lstStyle/>
                    <a:p>
                      <a:pPr algn="r"/>
                      <a:r>
                        <a:rPr lang="en-US" sz="1300" dirty="0"/>
                        <a:t>1.44</a:t>
                      </a:r>
                    </a:p>
                  </a:txBody>
                  <a:tcPr/>
                </a:tc>
                <a:tc>
                  <a:txBody>
                    <a:bodyPr/>
                    <a:lstStyle/>
                    <a:p>
                      <a:pPr algn="r"/>
                      <a:r>
                        <a:rPr lang="en-US" sz="1300" dirty="0"/>
                        <a:t>35.88</a:t>
                      </a:r>
                    </a:p>
                  </a:txBody>
                  <a:tcPr/>
                </a:tc>
                <a:tc>
                  <a:txBody>
                    <a:bodyPr/>
                    <a:lstStyle/>
                    <a:p>
                      <a:pPr algn="r"/>
                      <a:r>
                        <a:rPr lang="en-US" sz="1300" dirty="0"/>
                        <a:t>5.74</a:t>
                      </a:r>
                    </a:p>
                  </a:txBody>
                  <a:tcPr/>
                </a:tc>
                <a:tc>
                  <a:txBody>
                    <a:bodyPr/>
                    <a:lstStyle/>
                    <a:p>
                      <a:pPr algn="r"/>
                      <a:r>
                        <a:rPr lang="en-US" sz="1300" dirty="0"/>
                        <a:t>20.13</a:t>
                      </a:r>
                    </a:p>
                  </a:txBody>
                  <a:tcPr/>
                </a:tc>
                <a:tc>
                  <a:txBody>
                    <a:bodyPr/>
                    <a:lstStyle/>
                    <a:p>
                      <a:pPr algn="r"/>
                      <a:r>
                        <a:rPr lang="en-US" sz="1300" dirty="0"/>
                        <a:t>3.60</a:t>
                      </a:r>
                    </a:p>
                  </a:txBody>
                  <a:tcPr/>
                </a:tc>
                <a:tc>
                  <a:txBody>
                    <a:bodyPr/>
                    <a:lstStyle/>
                    <a:p>
                      <a:pPr algn="r"/>
                      <a:r>
                        <a:rPr lang="en-US" sz="1300" dirty="0"/>
                        <a:t>0.02</a:t>
                      </a:r>
                    </a:p>
                  </a:txBody>
                  <a:tcPr/>
                </a:tc>
                <a:tc>
                  <a:txBody>
                    <a:bodyPr/>
                    <a:lstStyle/>
                    <a:p>
                      <a:pPr algn="r"/>
                      <a:r>
                        <a:rPr lang="en-US" sz="1300" dirty="0"/>
                        <a:t>69.64</a:t>
                      </a:r>
                    </a:p>
                  </a:txBody>
                  <a:tcPr/>
                </a:tc>
                <a:extLst>
                  <a:ext uri="{0D108BD9-81ED-4DB2-BD59-A6C34878D82A}">
                    <a16:rowId xmlns="" xmlns:a16="http://schemas.microsoft.com/office/drawing/2014/main" val="10011"/>
                  </a:ext>
                </a:extLst>
              </a:tr>
              <a:tr h="410214">
                <a:tc>
                  <a:txBody>
                    <a:bodyPr/>
                    <a:lstStyle/>
                    <a:p>
                      <a:r>
                        <a:rPr lang="en-US" sz="1100" dirty="0"/>
                        <a:t>NVIDIA GeForce</a:t>
                      </a:r>
                      <a:r>
                        <a:rPr lang="en-US" sz="1100" baseline="0" dirty="0"/>
                        <a:t> GTX 970</a:t>
                      </a:r>
                      <a:endParaRPr lang="en-US" sz="1100" dirty="0"/>
                    </a:p>
                  </a:txBody>
                  <a:tcPr/>
                </a:tc>
                <a:tc>
                  <a:txBody>
                    <a:bodyPr/>
                    <a:lstStyle/>
                    <a:p>
                      <a:pPr algn="r"/>
                      <a:r>
                        <a:rPr lang="en-US" sz="1300" dirty="0"/>
                        <a:t>3.40</a:t>
                      </a:r>
                    </a:p>
                  </a:txBody>
                  <a:tcPr/>
                </a:tc>
                <a:tc>
                  <a:txBody>
                    <a:bodyPr/>
                    <a:lstStyle/>
                    <a:p>
                      <a:pPr algn="r"/>
                      <a:r>
                        <a:rPr lang="en-US" sz="1300" dirty="0"/>
                        <a:t>1.18</a:t>
                      </a:r>
                    </a:p>
                  </a:txBody>
                  <a:tcPr/>
                </a:tc>
                <a:tc>
                  <a:txBody>
                    <a:bodyPr/>
                    <a:lstStyle/>
                    <a:p>
                      <a:pPr algn="r"/>
                      <a:r>
                        <a:rPr lang="en-US" sz="1300" dirty="0"/>
                        <a:t>30.29</a:t>
                      </a:r>
                    </a:p>
                  </a:txBody>
                  <a:tcPr/>
                </a:tc>
                <a:tc>
                  <a:txBody>
                    <a:bodyPr/>
                    <a:lstStyle/>
                    <a:p>
                      <a:pPr algn="r"/>
                      <a:r>
                        <a:rPr lang="en-US" sz="1300" dirty="0"/>
                        <a:t>6.87</a:t>
                      </a:r>
                    </a:p>
                  </a:txBody>
                  <a:tcPr/>
                </a:tc>
                <a:tc>
                  <a:txBody>
                    <a:bodyPr/>
                    <a:lstStyle/>
                    <a:p>
                      <a:pPr algn="r"/>
                      <a:r>
                        <a:rPr lang="en-US" sz="1300" dirty="0"/>
                        <a:t>5.39</a:t>
                      </a:r>
                    </a:p>
                  </a:txBody>
                  <a:tcPr/>
                </a:tc>
                <a:tc>
                  <a:txBody>
                    <a:bodyPr/>
                    <a:lstStyle/>
                    <a:p>
                      <a:pPr algn="r"/>
                      <a:r>
                        <a:rPr lang="en-US" sz="1300" dirty="0"/>
                        <a:t>0.87</a:t>
                      </a:r>
                    </a:p>
                  </a:txBody>
                  <a:tcPr/>
                </a:tc>
                <a:tc>
                  <a:txBody>
                    <a:bodyPr/>
                    <a:lstStyle/>
                    <a:p>
                      <a:pPr algn="r"/>
                      <a:r>
                        <a:rPr lang="en-US" sz="1300" dirty="0"/>
                        <a:t>0.02</a:t>
                      </a:r>
                    </a:p>
                  </a:txBody>
                  <a:tcPr/>
                </a:tc>
                <a:tc>
                  <a:txBody>
                    <a:bodyPr/>
                    <a:lstStyle/>
                    <a:p>
                      <a:pPr algn="r"/>
                      <a:r>
                        <a:rPr lang="en-US" sz="1300" dirty="0"/>
                        <a:t>48.12</a:t>
                      </a:r>
                    </a:p>
                  </a:txBody>
                  <a:tcPr/>
                </a:tc>
                <a:extLst>
                  <a:ext uri="{0D108BD9-81ED-4DB2-BD59-A6C34878D82A}">
                    <a16:rowId xmlns="" xmlns:a16="http://schemas.microsoft.com/office/drawing/2014/main" val="10012"/>
                  </a:ext>
                </a:extLst>
              </a:tr>
            </a:tbl>
          </a:graphicData>
        </a:graphic>
      </p:graphicFrame>
      <p:sp>
        <p:nvSpPr>
          <p:cNvPr id="6" name="TextBox 5"/>
          <p:cNvSpPr txBox="1"/>
          <p:nvPr/>
        </p:nvSpPr>
        <p:spPr>
          <a:xfrm>
            <a:off x="522062" y="1340814"/>
            <a:ext cx="2953437" cy="369332"/>
          </a:xfrm>
          <a:prstGeom prst="rect">
            <a:avLst/>
          </a:prstGeom>
          <a:noFill/>
        </p:spPr>
        <p:txBody>
          <a:bodyPr wrap="none" rtlCol="0">
            <a:spAutoFit/>
          </a:bodyPr>
          <a:lstStyle/>
          <a:p>
            <a:r>
              <a:rPr lang="en-US" dirty="0"/>
              <a:t>Deferred Shading 3840 x2160</a:t>
            </a:r>
          </a:p>
        </p:txBody>
      </p:sp>
    </p:spTree>
    <p:extLst>
      <p:ext uri="{BB962C8B-B14F-4D97-AF65-F5344CB8AC3E}">
        <p14:creationId xmlns:p14="http://schemas.microsoft.com/office/powerpoint/2010/main" val="617198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399240"/>
              </p:ext>
            </p:extLst>
          </p:nvPr>
        </p:nvGraphicFramePr>
        <p:xfrm>
          <a:off x="522062" y="1710146"/>
          <a:ext cx="10226803" cy="2482850"/>
        </p:xfrm>
        <a:graphic>
          <a:graphicData uri="http://schemas.openxmlformats.org/drawingml/2006/table">
            <a:tbl>
              <a:tblPr firstRow="1" bandRow="1">
                <a:tableStyleId>{5C22544A-7EE6-4342-B048-85BDC9FD1C3A}</a:tableStyleId>
              </a:tblPr>
              <a:tblGrid>
                <a:gridCol w="2034538">
                  <a:extLst>
                    <a:ext uri="{9D8B030D-6E8A-4147-A177-3AD203B41FA5}">
                      <a16:colId xmlns="" xmlns:a16="http://schemas.microsoft.com/office/drawing/2014/main" val="20000"/>
                    </a:ext>
                  </a:extLst>
                </a:gridCol>
                <a:gridCol w="925830">
                  <a:extLst>
                    <a:ext uri="{9D8B030D-6E8A-4147-A177-3AD203B41FA5}">
                      <a16:colId xmlns="" xmlns:a16="http://schemas.microsoft.com/office/drawing/2014/main" val="20001"/>
                    </a:ext>
                  </a:extLst>
                </a:gridCol>
                <a:gridCol w="1028700">
                  <a:extLst>
                    <a:ext uri="{9D8B030D-6E8A-4147-A177-3AD203B41FA5}">
                      <a16:colId xmlns="" xmlns:a16="http://schemas.microsoft.com/office/drawing/2014/main" val="20002"/>
                    </a:ext>
                  </a:extLst>
                </a:gridCol>
                <a:gridCol w="994410">
                  <a:extLst>
                    <a:ext uri="{9D8B030D-6E8A-4147-A177-3AD203B41FA5}">
                      <a16:colId xmlns="" xmlns:a16="http://schemas.microsoft.com/office/drawing/2014/main" val="20003"/>
                    </a:ext>
                  </a:extLst>
                </a:gridCol>
                <a:gridCol w="1131570">
                  <a:extLst>
                    <a:ext uri="{9D8B030D-6E8A-4147-A177-3AD203B41FA5}">
                      <a16:colId xmlns="" xmlns:a16="http://schemas.microsoft.com/office/drawing/2014/main" val="20004"/>
                    </a:ext>
                  </a:extLst>
                </a:gridCol>
                <a:gridCol w="960120">
                  <a:extLst>
                    <a:ext uri="{9D8B030D-6E8A-4147-A177-3AD203B41FA5}">
                      <a16:colId xmlns="" xmlns:a16="http://schemas.microsoft.com/office/drawing/2014/main" val="20005"/>
                    </a:ext>
                  </a:extLst>
                </a:gridCol>
                <a:gridCol w="1040130">
                  <a:extLst>
                    <a:ext uri="{9D8B030D-6E8A-4147-A177-3AD203B41FA5}">
                      <a16:colId xmlns="" xmlns:a16="http://schemas.microsoft.com/office/drawing/2014/main" val="20006"/>
                    </a:ext>
                  </a:extLst>
                </a:gridCol>
                <a:gridCol w="617220">
                  <a:extLst>
                    <a:ext uri="{9D8B030D-6E8A-4147-A177-3AD203B41FA5}">
                      <a16:colId xmlns="" xmlns:a16="http://schemas.microsoft.com/office/drawing/2014/main" val="20007"/>
                    </a:ext>
                  </a:extLst>
                </a:gridCol>
                <a:gridCol w="1494285">
                  <a:extLst>
                    <a:ext uri="{9D8B030D-6E8A-4147-A177-3AD203B41FA5}">
                      <a16:colId xmlns="" xmlns:a16="http://schemas.microsoft.com/office/drawing/2014/main" val="20008"/>
                    </a:ext>
                  </a:extLst>
                </a:gridCol>
              </a:tblGrid>
              <a:tr h="422910">
                <a:tc>
                  <a:txBody>
                    <a:bodyPr/>
                    <a:lstStyle/>
                    <a:p>
                      <a:r>
                        <a:rPr lang="en-US" sz="1300" dirty="0"/>
                        <a:t>GPU</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Culling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Shadow Map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Fill VB</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HDAO</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Shade VB</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Resolve</a:t>
                      </a:r>
                      <a:r>
                        <a:rPr lang="en-US" sz="1300" baseline="0" dirty="0"/>
                        <a:t> MSAA</a:t>
                      </a:r>
                      <a:endParaRPr lang="en-US" sz="1300" dirty="0"/>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UI</a:t>
                      </a:r>
                    </a:p>
                    <a:p>
                      <a:endParaRPr lang="en-US" sz="1300" dirty="0"/>
                    </a:p>
                  </a:txBody>
                  <a:tcPr/>
                </a:tc>
                <a:tc>
                  <a:txBody>
                    <a:bodyPr/>
                    <a:lstStyle/>
                    <a:p>
                      <a:r>
                        <a:rPr lang="en-US" sz="1300" dirty="0"/>
                        <a:t>Overall</a:t>
                      </a:r>
                    </a:p>
                  </a:txBody>
                  <a:tcPr/>
                </a:tc>
                <a:extLst>
                  <a:ext uri="{0D108BD9-81ED-4DB2-BD59-A6C34878D82A}">
                    <a16:rowId xmlns="" xmlns:a16="http://schemas.microsoft.com/office/drawing/2014/main" val="10000"/>
                  </a:ext>
                </a:extLst>
              </a:tr>
              <a:tr h="320040">
                <a:tc>
                  <a:txBody>
                    <a:bodyPr/>
                    <a:lstStyle/>
                    <a:p>
                      <a:endParaRPr lang="en-US" sz="13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Visibility Buffer</a:t>
                      </a:r>
                      <a:r>
                        <a:rPr lang="en-US" sz="1300" baseline="0" dirty="0"/>
                        <a:t> 1080p – No MSAA</a:t>
                      </a:r>
                      <a:endParaRPr lang="en-US" sz="13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317500">
                <a:tc>
                  <a:txBody>
                    <a:bodyPr/>
                    <a:lstStyle/>
                    <a:p>
                      <a:r>
                        <a:rPr lang="en-US" sz="1100" dirty="0">
                          <a:solidFill>
                            <a:schemeClr val="bg2"/>
                          </a:solidFill>
                        </a:rPr>
                        <a:t>Xbox One </a:t>
                      </a:r>
                      <a:endParaRPr lang="en-US" sz="1100" dirty="0"/>
                    </a:p>
                  </a:txBody>
                  <a:tcPr/>
                </a:tc>
                <a:tc>
                  <a:txBody>
                    <a:bodyPr/>
                    <a:lstStyle/>
                    <a:p>
                      <a:pPr algn="r"/>
                      <a:r>
                        <a:rPr lang="en-US" sz="1300" dirty="0"/>
                        <a:t>7.19</a:t>
                      </a:r>
                    </a:p>
                  </a:txBody>
                  <a:tcPr/>
                </a:tc>
                <a:tc>
                  <a:txBody>
                    <a:bodyPr/>
                    <a:lstStyle/>
                    <a:p>
                      <a:pPr algn="r"/>
                      <a:r>
                        <a:rPr lang="en-US" sz="1300" dirty="0"/>
                        <a:t>3.32</a:t>
                      </a:r>
                    </a:p>
                  </a:txBody>
                  <a:tcPr/>
                </a:tc>
                <a:tc>
                  <a:txBody>
                    <a:bodyPr/>
                    <a:lstStyle/>
                    <a:p>
                      <a:pPr algn="r"/>
                      <a:r>
                        <a:rPr lang="en-US" sz="1300" dirty="0"/>
                        <a:t>3.90</a:t>
                      </a:r>
                    </a:p>
                  </a:txBody>
                  <a:tcPr/>
                </a:tc>
                <a:tc>
                  <a:txBody>
                    <a:bodyPr/>
                    <a:lstStyle/>
                    <a:p>
                      <a:pPr algn="r"/>
                      <a:r>
                        <a:rPr lang="en-US" sz="1300" dirty="0"/>
                        <a:t>1.73</a:t>
                      </a:r>
                    </a:p>
                  </a:txBody>
                  <a:tcPr/>
                </a:tc>
                <a:tc>
                  <a:txBody>
                    <a:bodyPr/>
                    <a:lstStyle/>
                    <a:p>
                      <a:pPr algn="r"/>
                      <a:r>
                        <a:rPr lang="en-US" sz="1300" dirty="0"/>
                        <a:t>3.90</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19.78</a:t>
                      </a:r>
                    </a:p>
                  </a:txBody>
                  <a:tcPr/>
                </a:tc>
                <a:extLst>
                  <a:ext uri="{0D108BD9-81ED-4DB2-BD59-A6C34878D82A}">
                    <a16:rowId xmlns="" xmlns:a16="http://schemas.microsoft.com/office/drawing/2014/main" val="10002"/>
                  </a:ext>
                </a:extLst>
              </a:tr>
              <a:tr h="278130">
                <a:tc>
                  <a:txBody>
                    <a:bodyPr/>
                    <a:lstStyle/>
                    <a:p>
                      <a:endParaRPr lang="en-US" sz="11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Visibility Buffer</a:t>
                      </a:r>
                      <a:r>
                        <a:rPr lang="en-US" sz="1300" baseline="0" dirty="0"/>
                        <a:t> 1080p – No MSAA No Culling</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3"/>
                  </a:ext>
                </a:extLst>
              </a:tr>
              <a:tr h="290830">
                <a:tc>
                  <a:txBody>
                    <a:bodyPr/>
                    <a:lstStyle/>
                    <a:p>
                      <a:r>
                        <a:rPr lang="en-US" sz="1100" dirty="0">
                          <a:solidFill>
                            <a:schemeClr val="bg2"/>
                          </a:solidFill>
                        </a:rPr>
                        <a:t>Xbox One </a:t>
                      </a:r>
                      <a:endParaRPr lang="en-US" sz="1100" dirty="0"/>
                    </a:p>
                  </a:txBody>
                  <a:tcPr/>
                </a:tc>
                <a:tc>
                  <a:txBody>
                    <a:bodyPr/>
                    <a:lstStyle/>
                    <a:p>
                      <a:pPr algn="r"/>
                      <a:r>
                        <a:rPr lang="en-US" sz="1300" dirty="0"/>
                        <a:t>-</a:t>
                      </a:r>
                    </a:p>
                  </a:txBody>
                  <a:tcPr/>
                </a:tc>
                <a:tc>
                  <a:txBody>
                    <a:bodyPr/>
                    <a:lstStyle/>
                    <a:p>
                      <a:pPr algn="r"/>
                      <a:r>
                        <a:rPr lang="en-US" sz="1300" dirty="0"/>
                        <a:t>9.16</a:t>
                      </a:r>
                    </a:p>
                  </a:txBody>
                  <a:tcPr/>
                </a:tc>
                <a:tc>
                  <a:txBody>
                    <a:bodyPr/>
                    <a:lstStyle/>
                    <a:p>
                      <a:pPr algn="r"/>
                      <a:r>
                        <a:rPr lang="en-US" sz="1300" dirty="0"/>
                        <a:t>9.09</a:t>
                      </a:r>
                    </a:p>
                  </a:txBody>
                  <a:tcPr/>
                </a:tc>
                <a:tc>
                  <a:txBody>
                    <a:bodyPr/>
                    <a:lstStyle/>
                    <a:p>
                      <a:pPr algn="r"/>
                      <a:r>
                        <a:rPr lang="en-US" sz="1300" dirty="0"/>
                        <a:t>1.73</a:t>
                      </a:r>
                    </a:p>
                  </a:txBody>
                  <a:tcPr/>
                </a:tc>
                <a:tc>
                  <a:txBody>
                    <a:bodyPr/>
                    <a:lstStyle/>
                    <a:p>
                      <a:pPr algn="r"/>
                      <a:r>
                        <a:rPr lang="en-US" sz="1300" dirty="0"/>
                        <a:t>3.89</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23.98</a:t>
                      </a:r>
                    </a:p>
                  </a:txBody>
                  <a:tcPr/>
                </a:tc>
                <a:extLst>
                  <a:ext uri="{0D108BD9-81ED-4DB2-BD59-A6C34878D82A}">
                    <a16:rowId xmlns="" xmlns:a16="http://schemas.microsoft.com/office/drawing/2014/main" val="10004"/>
                  </a:ext>
                </a:extLst>
              </a:tr>
              <a:tr h="270933">
                <a:tc>
                  <a:txBody>
                    <a:bodyPr/>
                    <a:lstStyle/>
                    <a:p>
                      <a:endParaRPr lang="en-US" sz="1100" dirty="0"/>
                    </a:p>
                  </a:txBody>
                  <a:tcPr/>
                </a:tc>
                <a:tc gridSpan="8">
                  <a:txBody>
                    <a:bodyPr/>
                    <a:lstStyle/>
                    <a:p>
                      <a:r>
                        <a:rPr lang="en-US" sz="1300" dirty="0"/>
                        <a:t>Visibility Buffer 1080p</a:t>
                      </a:r>
                      <a:r>
                        <a:rPr lang="en-US" sz="1300" baseline="0" dirty="0"/>
                        <a:t> – 2x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5"/>
                  </a:ext>
                </a:extLst>
              </a:tr>
              <a:tr h="183372">
                <a:tc>
                  <a:txBody>
                    <a:bodyPr/>
                    <a:lstStyle/>
                    <a:p>
                      <a:r>
                        <a:rPr lang="en-US" sz="1100" dirty="0">
                          <a:solidFill>
                            <a:schemeClr val="bg2"/>
                          </a:solidFill>
                        </a:rPr>
                        <a:t>Xbox One </a:t>
                      </a:r>
                      <a:endParaRPr lang="en-US" sz="1100" dirty="0"/>
                    </a:p>
                  </a:txBody>
                  <a:tcPr/>
                </a:tc>
                <a:tc>
                  <a:txBody>
                    <a:bodyPr/>
                    <a:lstStyle/>
                    <a:p>
                      <a:pPr algn="r"/>
                      <a:r>
                        <a:rPr lang="en-US" sz="1300" dirty="0"/>
                        <a:t>7.28</a:t>
                      </a:r>
                    </a:p>
                  </a:txBody>
                  <a:tcPr/>
                </a:tc>
                <a:tc>
                  <a:txBody>
                    <a:bodyPr/>
                    <a:lstStyle/>
                    <a:p>
                      <a:pPr algn="r"/>
                      <a:r>
                        <a:rPr lang="en-US" sz="1300" dirty="0"/>
                        <a:t>3.20</a:t>
                      </a:r>
                    </a:p>
                  </a:txBody>
                  <a:tcPr/>
                </a:tc>
                <a:tc>
                  <a:txBody>
                    <a:bodyPr/>
                    <a:lstStyle/>
                    <a:p>
                      <a:pPr algn="r"/>
                      <a:r>
                        <a:rPr lang="en-US" sz="1300" dirty="0"/>
                        <a:t>7.57</a:t>
                      </a:r>
                    </a:p>
                  </a:txBody>
                  <a:tcPr/>
                </a:tc>
                <a:tc>
                  <a:txBody>
                    <a:bodyPr/>
                    <a:lstStyle/>
                    <a:p>
                      <a:pPr algn="r"/>
                      <a:r>
                        <a:rPr lang="en-US" sz="1300" dirty="0"/>
                        <a:t>5.17</a:t>
                      </a:r>
                    </a:p>
                  </a:txBody>
                  <a:tcPr/>
                </a:tc>
                <a:tc>
                  <a:txBody>
                    <a:bodyPr/>
                    <a:lstStyle/>
                    <a:p>
                      <a:pPr algn="r"/>
                      <a:r>
                        <a:rPr lang="en-US" sz="1300" dirty="0"/>
                        <a:t>7.57</a:t>
                      </a:r>
                    </a:p>
                  </a:txBody>
                  <a:tcPr/>
                </a:tc>
                <a:tc>
                  <a:txBody>
                    <a:bodyPr/>
                    <a:lstStyle/>
                    <a:p>
                      <a:pPr algn="r"/>
                      <a:r>
                        <a:rPr lang="en-US" sz="1300" dirty="0"/>
                        <a:t>0.46</a:t>
                      </a:r>
                    </a:p>
                  </a:txBody>
                  <a:tcPr/>
                </a:tc>
                <a:tc>
                  <a:txBody>
                    <a:bodyPr/>
                    <a:lstStyle/>
                    <a:p>
                      <a:pPr algn="r"/>
                      <a:r>
                        <a:rPr lang="en-US" sz="1300" dirty="0"/>
                        <a:t>0.02</a:t>
                      </a:r>
                    </a:p>
                  </a:txBody>
                  <a:tcPr/>
                </a:tc>
                <a:tc>
                  <a:txBody>
                    <a:bodyPr/>
                    <a:lstStyle/>
                    <a:p>
                      <a:pPr algn="r"/>
                      <a:r>
                        <a:rPr lang="en-US" sz="1300" dirty="0"/>
                        <a:t>28.00</a:t>
                      </a:r>
                    </a:p>
                  </a:txBody>
                  <a:tcPr/>
                </a:tc>
                <a:extLst>
                  <a:ext uri="{0D108BD9-81ED-4DB2-BD59-A6C34878D82A}">
                    <a16:rowId xmlns="" xmlns:a16="http://schemas.microsoft.com/office/drawing/2014/main" val="10006"/>
                  </a:ext>
                </a:extLst>
              </a:tr>
            </a:tbl>
          </a:graphicData>
        </a:graphic>
      </p:graphicFrame>
      <p:sp>
        <p:nvSpPr>
          <p:cNvPr id="6" name="TextBox 5"/>
          <p:cNvSpPr txBox="1"/>
          <p:nvPr/>
        </p:nvSpPr>
        <p:spPr>
          <a:xfrm>
            <a:off x="522062" y="1340814"/>
            <a:ext cx="3373809" cy="369332"/>
          </a:xfrm>
          <a:prstGeom prst="rect">
            <a:avLst/>
          </a:prstGeom>
          <a:noFill/>
        </p:spPr>
        <p:txBody>
          <a:bodyPr wrap="none" rtlCol="0">
            <a:spAutoFit/>
          </a:bodyPr>
          <a:lstStyle/>
          <a:p>
            <a:r>
              <a:rPr lang="en-US" dirty="0"/>
              <a:t>XBOX One - Visibility Buffer 1080p</a:t>
            </a:r>
          </a:p>
        </p:txBody>
      </p:sp>
    </p:spTree>
    <p:extLst>
      <p:ext uri="{BB962C8B-B14F-4D97-AF65-F5344CB8AC3E}">
        <p14:creationId xmlns:p14="http://schemas.microsoft.com/office/powerpoint/2010/main" val="2800943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High-Level View 2014</a:t>
            </a:r>
          </a:p>
        </p:txBody>
      </p:sp>
      <p:sp>
        <p:nvSpPr>
          <p:cNvPr id="23" name="TextBox 3"/>
          <p:cNvSpPr txBox="1">
            <a:spLocks noChangeArrowheads="1"/>
          </p:cNvSpPr>
          <p:nvPr/>
        </p:nvSpPr>
        <p:spPr bwMode="auto">
          <a:xfrm>
            <a:off x="381000" y="1709059"/>
            <a:ext cx="4027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G-Buffer – Frostbite Engine [</a:t>
            </a:r>
            <a:r>
              <a:rPr lang="en-US" altLang="en-US" dirty="0" err="1"/>
              <a:t>Lagarde</a:t>
            </a:r>
            <a:r>
              <a:rPr lang="en-US" alt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010" y="2597302"/>
            <a:ext cx="9030960" cy="2372056"/>
          </a:xfrm>
          <a:prstGeom prst="rect">
            <a:avLst/>
          </a:prstGeom>
        </p:spPr>
      </p:pic>
      <p:sp>
        <p:nvSpPr>
          <p:cNvPr id="5" name="TextBox 4"/>
          <p:cNvSpPr txBox="1"/>
          <p:nvPr/>
        </p:nvSpPr>
        <p:spPr>
          <a:xfrm>
            <a:off x="9959970" y="3177540"/>
            <a:ext cx="1191352" cy="369332"/>
          </a:xfrm>
          <a:prstGeom prst="rect">
            <a:avLst/>
          </a:prstGeom>
          <a:noFill/>
        </p:spPr>
        <p:txBody>
          <a:bodyPr wrap="none" rtlCol="0">
            <a:spAutoFit/>
          </a:bodyPr>
          <a:lstStyle/>
          <a:p>
            <a:r>
              <a:rPr lang="en-US" dirty="0"/>
              <a:t>10:10:10:2</a:t>
            </a:r>
          </a:p>
        </p:txBody>
      </p:sp>
      <p:sp>
        <p:nvSpPr>
          <p:cNvPr id="52" name="TextBox 51"/>
          <p:cNvSpPr txBox="1"/>
          <p:nvPr/>
        </p:nvSpPr>
        <p:spPr>
          <a:xfrm>
            <a:off x="10158090" y="3592830"/>
            <a:ext cx="840295" cy="369332"/>
          </a:xfrm>
          <a:prstGeom prst="rect">
            <a:avLst/>
          </a:prstGeom>
          <a:noFill/>
        </p:spPr>
        <p:txBody>
          <a:bodyPr wrap="none" rtlCol="0">
            <a:spAutoFit/>
          </a:bodyPr>
          <a:lstStyle/>
          <a:p>
            <a:r>
              <a:rPr lang="en-US" dirty="0"/>
              <a:t>8:8:8:8</a:t>
            </a:r>
          </a:p>
        </p:txBody>
      </p:sp>
      <p:sp>
        <p:nvSpPr>
          <p:cNvPr id="55" name="TextBox 54"/>
          <p:cNvSpPr txBox="1"/>
          <p:nvPr/>
        </p:nvSpPr>
        <p:spPr>
          <a:xfrm>
            <a:off x="10161900" y="4030980"/>
            <a:ext cx="840295" cy="369332"/>
          </a:xfrm>
          <a:prstGeom prst="rect">
            <a:avLst/>
          </a:prstGeom>
          <a:noFill/>
        </p:spPr>
        <p:txBody>
          <a:bodyPr wrap="none" rtlCol="0">
            <a:spAutoFit/>
          </a:bodyPr>
          <a:lstStyle/>
          <a:p>
            <a:r>
              <a:rPr lang="en-US" dirty="0"/>
              <a:t>8:8:8:8</a:t>
            </a:r>
          </a:p>
        </p:txBody>
      </p:sp>
      <p:sp>
        <p:nvSpPr>
          <p:cNvPr id="56" name="TextBox 55"/>
          <p:cNvSpPr txBox="1"/>
          <p:nvPr/>
        </p:nvSpPr>
        <p:spPr>
          <a:xfrm>
            <a:off x="10017120" y="4469130"/>
            <a:ext cx="1011815" cy="369332"/>
          </a:xfrm>
          <a:prstGeom prst="rect">
            <a:avLst/>
          </a:prstGeom>
          <a:noFill/>
        </p:spPr>
        <p:txBody>
          <a:bodyPr wrap="none" rtlCol="0">
            <a:spAutoFit/>
          </a:bodyPr>
          <a:lstStyle/>
          <a:p>
            <a:r>
              <a:rPr lang="en-US" dirty="0"/>
              <a:t>11:11:10</a:t>
            </a:r>
          </a:p>
        </p:txBody>
      </p:sp>
      <p:sp>
        <p:nvSpPr>
          <p:cNvPr id="6" name="TextBox 5"/>
          <p:cNvSpPr txBox="1"/>
          <p:nvPr/>
        </p:nvSpPr>
        <p:spPr>
          <a:xfrm>
            <a:off x="1177290" y="5612130"/>
            <a:ext cx="2904898" cy="369332"/>
          </a:xfrm>
          <a:prstGeom prst="rect">
            <a:avLst/>
          </a:prstGeom>
          <a:noFill/>
        </p:spPr>
        <p:txBody>
          <a:bodyPr wrap="none" rtlCol="0">
            <a:spAutoFit/>
          </a:bodyPr>
          <a:lstStyle/>
          <a:p>
            <a:r>
              <a:rPr lang="en-US" dirty="0"/>
              <a:t>Depth - R32G8X24_TYPELESS</a:t>
            </a:r>
          </a:p>
        </p:txBody>
      </p:sp>
    </p:spTree>
    <p:extLst>
      <p:ext uri="{BB962C8B-B14F-4D97-AF65-F5344CB8AC3E}">
        <p14:creationId xmlns:p14="http://schemas.microsoft.com/office/powerpoint/2010/main" val="344983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custDataLst>
              <p:custData r:id="rId1"/>
            </p:custDataLst>
            <p:extLst>
              <p:ext uri="{D42A27DB-BD31-4B8C-83A1-F6EECF244321}">
                <p14:modId xmlns:p14="http://schemas.microsoft.com/office/powerpoint/2010/main" val="3856608824"/>
              </p:ext>
            </p:extLst>
          </p:nvPr>
        </p:nvGraphicFramePr>
        <p:xfrm>
          <a:off x="522059" y="1710146"/>
          <a:ext cx="10292120" cy="2488627"/>
        </p:xfrm>
        <a:graphic>
          <a:graphicData uri="http://schemas.openxmlformats.org/drawingml/2006/table">
            <a:tbl>
              <a:tblPr firstRow="1" bandRow="1">
                <a:tableStyleId>{5C22544A-7EE6-4342-B048-85BDC9FD1C3A}</a:tableStyleId>
              </a:tblPr>
              <a:tblGrid>
                <a:gridCol w="1999478">
                  <a:extLst>
                    <a:ext uri="{9D8B030D-6E8A-4147-A177-3AD203B41FA5}">
                      <a16:colId xmlns="" xmlns:a16="http://schemas.microsoft.com/office/drawing/2014/main" val="20000"/>
                    </a:ext>
                  </a:extLst>
                </a:gridCol>
                <a:gridCol w="1104378">
                  <a:extLst>
                    <a:ext uri="{9D8B030D-6E8A-4147-A177-3AD203B41FA5}">
                      <a16:colId xmlns="" xmlns:a16="http://schemas.microsoft.com/office/drawing/2014/main" val="20001"/>
                    </a:ext>
                  </a:extLst>
                </a:gridCol>
                <a:gridCol w="1078561">
                  <a:extLst>
                    <a:ext uri="{9D8B030D-6E8A-4147-A177-3AD203B41FA5}">
                      <a16:colId xmlns="" xmlns:a16="http://schemas.microsoft.com/office/drawing/2014/main" val="20002"/>
                    </a:ext>
                  </a:extLst>
                </a:gridCol>
                <a:gridCol w="1102530">
                  <a:extLst>
                    <a:ext uri="{9D8B030D-6E8A-4147-A177-3AD203B41FA5}">
                      <a16:colId xmlns="" xmlns:a16="http://schemas.microsoft.com/office/drawing/2014/main" val="20003"/>
                    </a:ext>
                  </a:extLst>
                </a:gridCol>
                <a:gridCol w="1042610">
                  <a:extLst>
                    <a:ext uri="{9D8B030D-6E8A-4147-A177-3AD203B41FA5}">
                      <a16:colId xmlns="" xmlns:a16="http://schemas.microsoft.com/office/drawing/2014/main" val="20004"/>
                    </a:ext>
                  </a:extLst>
                </a:gridCol>
                <a:gridCol w="1186418">
                  <a:extLst>
                    <a:ext uri="{9D8B030D-6E8A-4147-A177-3AD203B41FA5}">
                      <a16:colId xmlns="" xmlns:a16="http://schemas.microsoft.com/office/drawing/2014/main" val="20005"/>
                    </a:ext>
                  </a:extLst>
                </a:gridCol>
                <a:gridCol w="931127">
                  <a:extLst>
                    <a:ext uri="{9D8B030D-6E8A-4147-A177-3AD203B41FA5}">
                      <a16:colId xmlns="" xmlns:a16="http://schemas.microsoft.com/office/drawing/2014/main" val="20006"/>
                    </a:ext>
                  </a:extLst>
                </a:gridCol>
                <a:gridCol w="675561">
                  <a:extLst>
                    <a:ext uri="{9D8B030D-6E8A-4147-A177-3AD203B41FA5}">
                      <a16:colId xmlns="" xmlns:a16="http://schemas.microsoft.com/office/drawing/2014/main" val="20007"/>
                    </a:ext>
                  </a:extLst>
                </a:gridCol>
                <a:gridCol w="1171457">
                  <a:extLst>
                    <a:ext uri="{9D8B030D-6E8A-4147-A177-3AD203B41FA5}">
                      <a16:colId xmlns="" xmlns:a16="http://schemas.microsoft.com/office/drawing/2014/main" val="20008"/>
                    </a:ext>
                  </a:extLst>
                </a:gridCol>
              </a:tblGrid>
              <a:tr h="704329">
                <a:tc>
                  <a:txBody>
                    <a:bodyPr/>
                    <a:lstStyle/>
                    <a:p>
                      <a:r>
                        <a:rPr lang="en-US" sz="1300" dirty="0"/>
                        <a:t>GPU</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Culling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Shadow Map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Fill Buffer</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HDAO</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Shade Buffer</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Resolve</a:t>
                      </a:r>
                      <a:r>
                        <a:rPr lang="en-US" sz="1300" baseline="0" dirty="0"/>
                        <a:t> MSAA</a:t>
                      </a:r>
                      <a:endParaRPr lang="en-US" sz="1300" dirty="0"/>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UI</a:t>
                      </a:r>
                    </a:p>
                    <a:p>
                      <a:endParaRPr lang="en-US" sz="1300" dirty="0"/>
                    </a:p>
                  </a:txBody>
                  <a:tcPr/>
                </a:tc>
                <a:tc>
                  <a:txBody>
                    <a:bodyPr/>
                    <a:lstStyle/>
                    <a:p>
                      <a:r>
                        <a:rPr lang="en-US" sz="1300" dirty="0"/>
                        <a:t>Overall</a:t>
                      </a:r>
                    </a:p>
                  </a:txBody>
                  <a:tcPr/>
                </a:tc>
                <a:extLst>
                  <a:ext uri="{0D108BD9-81ED-4DB2-BD59-A6C34878D82A}">
                    <a16:rowId xmlns="" xmlns:a16="http://schemas.microsoft.com/office/drawing/2014/main" val="10000"/>
                  </a:ext>
                </a:extLst>
              </a:tr>
              <a:tr h="297383">
                <a:tc>
                  <a:txBody>
                    <a:bodyPr/>
                    <a:lstStyle/>
                    <a:p>
                      <a:endParaRPr lang="en-US" sz="13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Deferred Shading </a:t>
                      </a:r>
                      <a:r>
                        <a:rPr lang="en-US" sz="1300" baseline="0" dirty="0"/>
                        <a:t>1080p – No MSAA</a:t>
                      </a:r>
                      <a:endParaRPr lang="en-US" sz="13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97383">
                <a:tc>
                  <a:txBody>
                    <a:bodyPr/>
                    <a:lstStyle/>
                    <a:p>
                      <a:r>
                        <a:rPr lang="en-US" sz="1100" dirty="0"/>
                        <a:t>Xbox One</a:t>
                      </a:r>
                    </a:p>
                  </a:txBody>
                  <a:tcPr/>
                </a:tc>
                <a:tc>
                  <a:txBody>
                    <a:bodyPr/>
                    <a:lstStyle/>
                    <a:p>
                      <a:pPr algn="r"/>
                      <a:r>
                        <a:rPr lang="en-US" sz="1300" dirty="0"/>
                        <a:t>7.19</a:t>
                      </a:r>
                    </a:p>
                  </a:txBody>
                  <a:tcPr/>
                </a:tc>
                <a:tc>
                  <a:txBody>
                    <a:bodyPr/>
                    <a:lstStyle/>
                    <a:p>
                      <a:pPr algn="r"/>
                      <a:r>
                        <a:rPr lang="en-US" sz="1300" dirty="0"/>
                        <a:t>3.14</a:t>
                      </a:r>
                    </a:p>
                  </a:txBody>
                  <a:tcPr/>
                </a:tc>
                <a:tc>
                  <a:txBody>
                    <a:bodyPr/>
                    <a:lstStyle/>
                    <a:p>
                      <a:pPr algn="r"/>
                      <a:r>
                        <a:rPr lang="en-US" sz="1300" dirty="0"/>
                        <a:t>11.18</a:t>
                      </a:r>
                    </a:p>
                  </a:txBody>
                  <a:tcPr/>
                </a:tc>
                <a:tc>
                  <a:txBody>
                    <a:bodyPr/>
                    <a:lstStyle/>
                    <a:p>
                      <a:pPr algn="r"/>
                      <a:r>
                        <a:rPr lang="en-US" sz="1300" dirty="0"/>
                        <a:t>1.74</a:t>
                      </a:r>
                    </a:p>
                  </a:txBody>
                  <a:tcPr/>
                </a:tc>
                <a:tc>
                  <a:txBody>
                    <a:bodyPr/>
                    <a:lstStyle/>
                    <a:p>
                      <a:pPr algn="r"/>
                      <a:r>
                        <a:rPr lang="en-US" sz="1300" dirty="0"/>
                        <a:t>1.38</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24.77</a:t>
                      </a:r>
                    </a:p>
                  </a:txBody>
                  <a:tcPr/>
                </a:tc>
                <a:extLst>
                  <a:ext uri="{0D108BD9-81ED-4DB2-BD59-A6C34878D82A}">
                    <a16:rowId xmlns="" xmlns:a16="http://schemas.microsoft.com/office/drawing/2014/main" val="10002"/>
                  </a:ext>
                </a:extLst>
              </a:tr>
              <a:tr h="297383">
                <a:tc>
                  <a:txBody>
                    <a:bodyPr/>
                    <a:lstStyle/>
                    <a:p>
                      <a:endParaRPr lang="en-US" sz="1100" dirty="0"/>
                    </a:p>
                  </a:txBody>
                  <a:tcPr/>
                </a:tc>
                <a:tc gridSpan="8">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Deferred Shading </a:t>
                      </a:r>
                      <a:r>
                        <a:rPr lang="en-US" sz="1300" baseline="0" dirty="0"/>
                        <a:t>1080p – No MSAA No Culling</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297383">
                <a:tc>
                  <a:txBody>
                    <a:bodyPr/>
                    <a:lstStyle/>
                    <a:p>
                      <a:r>
                        <a:rPr lang="en-US" sz="1100" dirty="0"/>
                        <a:t>Xbox One</a:t>
                      </a:r>
                    </a:p>
                  </a:txBody>
                  <a:tcPr/>
                </a:tc>
                <a:tc>
                  <a:txBody>
                    <a:bodyPr/>
                    <a:lstStyle/>
                    <a:p>
                      <a:pPr algn="r"/>
                      <a:r>
                        <a:rPr lang="en-US" sz="1300" dirty="0"/>
                        <a:t>-</a:t>
                      </a:r>
                    </a:p>
                  </a:txBody>
                  <a:tcPr/>
                </a:tc>
                <a:tc>
                  <a:txBody>
                    <a:bodyPr/>
                    <a:lstStyle/>
                    <a:p>
                      <a:pPr algn="r"/>
                      <a:r>
                        <a:rPr lang="en-US" sz="1300" dirty="0"/>
                        <a:t>9.09</a:t>
                      </a:r>
                    </a:p>
                  </a:txBody>
                  <a:tcPr/>
                </a:tc>
                <a:tc>
                  <a:txBody>
                    <a:bodyPr/>
                    <a:lstStyle/>
                    <a:p>
                      <a:pPr algn="r"/>
                      <a:r>
                        <a:rPr lang="en-US" sz="1300" dirty="0"/>
                        <a:t>15.07</a:t>
                      </a:r>
                    </a:p>
                  </a:txBody>
                  <a:tcPr/>
                </a:tc>
                <a:tc>
                  <a:txBody>
                    <a:bodyPr/>
                    <a:lstStyle/>
                    <a:p>
                      <a:pPr algn="r"/>
                      <a:r>
                        <a:rPr lang="en-US" sz="1300" dirty="0"/>
                        <a:t>1.73</a:t>
                      </a:r>
                    </a:p>
                  </a:txBody>
                  <a:tcPr/>
                </a:tc>
                <a:tc>
                  <a:txBody>
                    <a:bodyPr/>
                    <a:lstStyle/>
                    <a:p>
                      <a:pPr algn="r"/>
                      <a:r>
                        <a:rPr lang="en-US" sz="1300" dirty="0"/>
                        <a:t>1.39</a:t>
                      </a:r>
                    </a:p>
                  </a:txBody>
                  <a:tcPr/>
                </a:tc>
                <a:tc>
                  <a:txBody>
                    <a:bodyPr/>
                    <a:lstStyle/>
                    <a:p>
                      <a:pPr algn="r"/>
                      <a:r>
                        <a:rPr lang="en-US" sz="1300" dirty="0"/>
                        <a:t>-</a:t>
                      </a:r>
                    </a:p>
                  </a:txBody>
                  <a:tcPr/>
                </a:tc>
                <a:tc>
                  <a:txBody>
                    <a:bodyPr/>
                    <a:lstStyle/>
                    <a:p>
                      <a:pPr algn="r"/>
                      <a:r>
                        <a:rPr lang="en-US" sz="1300" dirty="0"/>
                        <a:t>0.02</a:t>
                      </a:r>
                    </a:p>
                  </a:txBody>
                  <a:tcPr/>
                </a:tc>
                <a:tc>
                  <a:txBody>
                    <a:bodyPr/>
                    <a:lstStyle/>
                    <a:p>
                      <a:pPr algn="r"/>
                      <a:r>
                        <a:rPr lang="en-US" sz="1300" dirty="0"/>
                        <a:t>27.45</a:t>
                      </a:r>
                    </a:p>
                  </a:txBody>
                  <a:tcPr/>
                </a:tc>
                <a:extLst>
                  <a:ext uri="{0D108BD9-81ED-4DB2-BD59-A6C34878D82A}">
                    <a16:rowId xmlns="" xmlns:a16="http://schemas.microsoft.com/office/drawing/2014/main" val="10004"/>
                  </a:ext>
                </a:extLst>
              </a:tr>
              <a:tr h="297383">
                <a:tc>
                  <a:txBody>
                    <a:bodyPr/>
                    <a:lstStyle/>
                    <a:p>
                      <a:endParaRPr lang="en-US" sz="1100" dirty="0"/>
                    </a:p>
                  </a:txBody>
                  <a:tcPr/>
                </a:tc>
                <a:tc gridSpan="8">
                  <a:txBody>
                    <a:bodyPr/>
                    <a:lstStyle/>
                    <a:p>
                      <a:r>
                        <a:rPr lang="en-US" sz="1300" dirty="0"/>
                        <a:t>Deferred Shading 1080p</a:t>
                      </a:r>
                      <a:r>
                        <a:rPr lang="en-US" sz="1300" baseline="0" dirty="0"/>
                        <a:t> – 2x MSAA</a:t>
                      </a:r>
                      <a:endParaRPr lang="en-US" sz="13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297383">
                <a:tc>
                  <a:txBody>
                    <a:bodyPr/>
                    <a:lstStyle/>
                    <a:p>
                      <a:r>
                        <a:rPr lang="en-US" sz="1100" dirty="0"/>
                        <a:t>Xbox One</a:t>
                      </a:r>
                    </a:p>
                  </a:txBody>
                  <a:tcPr/>
                </a:tc>
                <a:tc>
                  <a:txBody>
                    <a:bodyPr/>
                    <a:lstStyle/>
                    <a:p>
                      <a:pPr algn="r"/>
                      <a:r>
                        <a:rPr lang="en-US" sz="1300" dirty="0"/>
                        <a:t>7.21</a:t>
                      </a:r>
                    </a:p>
                  </a:txBody>
                  <a:tcPr/>
                </a:tc>
                <a:tc>
                  <a:txBody>
                    <a:bodyPr/>
                    <a:lstStyle/>
                    <a:p>
                      <a:pPr algn="r"/>
                      <a:r>
                        <a:rPr lang="en-US" sz="1300" dirty="0"/>
                        <a:t>3.18</a:t>
                      </a:r>
                    </a:p>
                  </a:txBody>
                  <a:tcPr/>
                </a:tc>
                <a:tc>
                  <a:txBody>
                    <a:bodyPr/>
                    <a:lstStyle/>
                    <a:p>
                      <a:pPr algn="r"/>
                      <a:r>
                        <a:rPr lang="en-US" sz="1300" dirty="0"/>
                        <a:t>21.85</a:t>
                      </a:r>
                    </a:p>
                  </a:txBody>
                  <a:tcPr/>
                </a:tc>
                <a:tc>
                  <a:txBody>
                    <a:bodyPr/>
                    <a:lstStyle/>
                    <a:p>
                      <a:pPr algn="r"/>
                      <a:r>
                        <a:rPr lang="en-US" sz="1300" dirty="0"/>
                        <a:t>5.18</a:t>
                      </a:r>
                    </a:p>
                  </a:txBody>
                  <a:tcPr/>
                </a:tc>
                <a:tc>
                  <a:txBody>
                    <a:bodyPr/>
                    <a:lstStyle/>
                    <a:p>
                      <a:pPr algn="r"/>
                      <a:r>
                        <a:rPr lang="en-US" sz="1300" dirty="0"/>
                        <a:t>8.46</a:t>
                      </a:r>
                    </a:p>
                  </a:txBody>
                  <a:tcPr/>
                </a:tc>
                <a:tc>
                  <a:txBody>
                    <a:bodyPr/>
                    <a:lstStyle/>
                    <a:p>
                      <a:pPr algn="r"/>
                      <a:r>
                        <a:rPr lang="en-US" sz="1300" dirty="0"/>
                        <a:t>0.47</a:t>
                      </a:r>
                    </a:p>
                  </a:txBody>
                  <a:tcPr/>
                </a:tc>
                <a:tc>
                  <a:txBody>
                    <a:bodyPr/>
                    <a:lstStyle/>
                    <a:p>
                      <a:pPr algn="r"/>
                      <a:r>
                        <a:rPr lang="en-US" sz="1300" dirty="0"/>
                        <a:t>0.02</a:t>
                      </a:r>
                    </a:p>
                  </a:txBody>
                  <a:tcPr/>
                </a:tc>
                <a:tc>
                  <a:txBody>
                    <a:bodyPr/>
                    <a:lstStyle/>
                    <a:p>
                      <a:pPr algn="r"/>
                      <a:r>
                        <a:rPr lang="en-US" sz="1300" dirty="0"/>
                        <a:t>46.41</a:t>
                      </a:r>
                    </a:p>
                  </a:txBody>
                  <a:tcPr/>
                </a:tc>
                <a:extLst>
                  <a:ext uri="{0D108BD9-81ED-4DB2-BD59-A6C34878D82A}">
                    <a16:rowId xmlns="" xmlns:a16="http://schemas.microsoft.com/office/drawing/2014/main" val="10006"/>
                  </a:ext>
                </a:extLst>
              </a:tr>
            </a:tbl>
          </a:graphicData>
        </a:graphic>
      </p:graphicFrame>
      <p:sp>
        <p:nvSpPr>
          <p:cNvPr id="6" name="TextBox 5"/>
          <p:cNvSpPr txBox="1"/>
          <p:nvPr/>
        </p:nvSpPr>
        <p:spPr>
          <a:xfrm>
            <a:off x="522062" y="1340814"/>
            <a:ext cx="3584186" cy="369332"/>
          </a:xfrm>
          <a:prstGeom prst="rect">
            <a:avLst/>
          </a:prstGeom>
          <a:noFill/>
        </p:spPr>
        <p:txBody>
          <a:bodyPr wrap="none" rtlCol="0">
            <a:spAutoFit/>
          </a:bodyPr>
          <a:lstStyle/>
          <a:p>
            <a:r>
              <a:rPr lang="en-US" dirty="0"/>
              <a:t>XBOX One - Deferred Shading 1080p</a:t>
            </a:r>
          </a:p>
        </p:txBody>
      </p:sp>
    </p:spTree>
    <p:extLst>
      <p:ext uri="{BB962C8B-B14F-4D97-AF65-F5344CB8AC3E}">
        <p14:creationId xmlns:p14="http://schemas.microsoft.com/office/powerpoint/2010/main" val="3371037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8436" y="1088321"/>
            <a:ext cx="1812099" cy="369332"/>
          </a:xfrm>
          <a:prstGeom prst="rect">
            <a:avLst/>
          </a:prstGeom>
          <a:noFill/>
        </p:spPr>
        <p:txBody>
          <a:bodyPr wrap="none" rtlCol="0">
            <a:spAutoFit/>
          </a:bodyPr>
          <a:lstStyle/>
          <a:p>
            <a:r>
              <a:rPr lang="en-US" dirty="0"/>
              <a:t>Deferred Shading</a:t>
            </a:r>
          </a:p>
        </p:txBody>
      </p:sp>
      <p:graphicFrame>
        <p:nvGraphicFramePr>
          <p:cNvPr id="5" name="Table 4"/>
          <p:cNvGraphicFramePr>
            <a:graphicFrameLocks noGrp="1"/>
          </p:cNvGraphicFramePr>
          <p:nvPr>
            <p:extLst>
              <p:ext uri="{D42A27DB-BD31-4B8C-83A1-F6EECF244321}">
                <p14:modId xmlns:p14="http://schemas.microsoft.com/office/powerpoint/2010/main" val="1548145123"/>
              </p:ext>
            </p:extLst>
          </p:nvPr>
        </p:nvGraphicFramePr>
        <p:xfrm>
          <a:off x="508436" y="1467506"/>
          <a:ext cx="4817855" cy="1860916"/>
        </p:xfrm>
        <a:graphic>
          <a:graphicData uri="http://schemas.openxmlformats.org/drawingml/2006/table">
            <a:tbl>
              <a:tblPr firstRow="1" bandRow="1">
                <a:tableStyleId>{5C22544A-7EE6-4342-B048-85BDC9FD1C3A}</a:tableStyleId>
              </a:tblPr>
              <a:tblGrid>
                <a:gridCol w="1903898">
                  <a:extLst>
                    <a:ext uri="{9D8B030D-6E8A-4147-A177-3AD203B41FA5}">
                      <a16:colId xmlns="" xmlns:a16="http://schemas.microsoft.com/office/drawing/2014/main" val="20000"/>
                    </a:ext>
                  </a:extLst>
                </a:gridCol>
                <a:gridCol w="897733">
                  <a:extLst>
                    <a:ext uri="{9D8B030D-6E8A-4147-A177-3AD203B41FA5}">
                      <a16:colId xmlns="" xmlns:a16="http://schemas.microsoft.com/office/drawing/2014/main" val="20001"/>
                    </a:ext>
                  </a:extLst>
                </a:gridCol>
                <a:gridCol w="1044116">
                  <a:extLst>
                    <a:ext uri="{9D8B030D-6E8A-4147-A177-3AD203B41FA5}">
                      <a16:colId xmlns="" xmlns:a16="http://schemas.microsoft.com/office/drawing/2014/main" val="20002"/>
                    </a:ext>
                  </a:extLst>
                </a:gridCol>
                <a:gridCol w="972108">
                  <a:extLst>
                    <a:ext uri="{9D8B030D-6E8A-4147-A177-3AD203B41FA5}">
                      <a16:colId xmlns="" xmlns:a16="http://schemas.microsoft.com/office/drawing/2014/main" val="20003"/>
                    </a:ext>
                  </a:extLst>
                </a:gridCol>
              </a:tblGrid>
              <a:tr h="70267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GPU</a:t>
                      </a:r>
                      <a:br>
                        <a:rPr lang="en-US" sz="1300" dirty="0"/>
                      </a:br>
                      <a:r>
                        <a:rPr lang="en-US" sz="1400" dirty="0"/>
                        <a:t>AMD RADEON R9 380</a:t>
                      </a:r>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p>
                      <a:endParaRPr lang="en-US" sz="1300" dirty="0"/>
                    </a:p>
                  </a:txBody>
                  <a:tcPr/>
                </a:tc>
                <a:tc>
                  <a:txBody>
                    <a:bodyPr/>
                    <a:lstStyle/>
                    <a:p>
                      <a:r>
                        <a:rPr lang="en-US" sz="1300" dirty="0"/>
                        <a:t>2160p</a:t>
                      </a:r>
                    </a:p>
                  </a:txBody>
                  <a:tcPr/>
                </a:tc>
                <a:extLst>
                  <a:ext uri="{0D108BD9-81ED-4DB2-BD59-A6C34878D82A}">
                    <a16:rowId xmlns="" xmlns:a16="http://schemas.microsoft.com/office/drawing/2014/main" val="10000"/>
                  </a:ext>
                </a:extLst>
              </a:tr>
              <a:tr h="196034">
                <a:tc>
                  <a:txBody>
                    <a:bodyPr/>
                    <a:lstStyle/>
                    <a:p>
                      <a:r>
                        <a:rPr lang="en-US" sz="1100" dirty="0"/>
                        <a:t>No MSAA</a:t>
                      </a:r>
                    </a:p>
                  </a:txBody>
                  <a:tcPr/>
                </a:tc>
                <a:tc>
                  <a:txBody>
                    <a:bodyPr/>
                    <a:lstStyle/>
                    <a:p>
                      <a:pPr algn="r"/>
                      <a:r>
                        <a:rPr lang="en-US" sz="1300" dirty="0"/>
                        <a:t>9.75</a:t>
                      </a:r>
                    </a:p>
                  </a:txBody>
                  <a:tcPr/>
                </a:tc>
                <a:tc>
                  <a:txBody>
                    <a:bodyPr/>
                    <a:lstStyle/>
                    <a:p>
                      <a:pPr algn="r"/>
                      <a:r>
                        <a:rPr lang="en-US" sz="1300" dirty="0"/>
                        <a:t>12.30</a:t>
                      </a:r>
                    </a:p>
                  </a:txBody>
                  <a:tcPr/>
                </a:tc>
                <a:tc>
                  <a:txBody>
                    <a:bodyPr/>
                    <a:lstStyle/>
                    <a:p>
                      <a:pPr algn="r"/>
                      <a:r>
                        <a:rPr lang="en-US" sz="1300" dirty="0"/>
                        <a:t>20.19</a:t>
                      </a:r>
                    </a:p>
                  </a:txBody>
                  <a:tcPr/>
                </a:tc>
                <a:extLst>
                  <a:ext uri="{0D108BD9-81ED-4DB2-BD59-A6C34878D82A}">
                    <a16:rowId xmlns="" xmlns:a16="http://schemas.microsoft.com/office/drawing/2014/main" val="10001"/>
                  </a:ext>
                </a:extLst>
              </a:tr>
              <a:tr h="288892">
                <a:tc>
                  <a:txBody>
                    <a:bodyPr/>
                    <a:lstStyle/>
                    <a:p>
                      <a:r>
                        <a:rPr lang="en-US" sz="1100" dirty="0"/>
                        <a:t>No MSAA – No Culling</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14.16</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16.66</a:t>
                      </a:r>
                    </a:p>
                  </a:txBody>
                  <a:tcPr/>
                </a:tc>
                <a:tc>
                  <a:txBody>
                    <a:bodyPr/>
                    <a:lstStyle/>
                    <a:p>
                      <a:pPr algn="r"/>
                      <a:r>
                        <a:rPr lang="en-US" sz="1300" dirty="0"/>
                        <a:t>24.06</a:t>
                      </a:r>
                    </a:p>
                  </a:txBody>
                  <a:tcPr/>
                </a:tc>
                <a:extLst>
                  <a:ext uri="{0D108BD9-81ED-4DB2-BD59-A6C34878D82A}">
                    <a16:rowId xmlns="" xmlns:a16="http://schemas.microsoft.com/office/drawing/2014/main" val="10002"/>
                  </a:ext>
                </a:extLst>
              </a:tr>
              <a:tr h="196034">
                <a:tc>
                  <a:txBody>
                    <a:bodyPr/>
                    <a:lstStyle/>
                    <a:p>
                      <a:r>
                        <a:rPr lang="en-US" sz="1100" dirty="0"/>
                        <a:t>2x</a:t>
                      </a:r>
                      <a:r>
                        <a:rPr lang="en-US" sz="1100" baseline="0" dirty="0"/>
                        <a:t> MSAA</a:t>
                      </a:r>
                      <a:endParaRPr lang="en-US" sz="1100" dirty="0"/>
                    </a:p>
                  </a:txBody>
                  <a:tcPr/>
                </a:tc>
                <a:tc>
                  <a:txBody>
                    <a:bodyPr/>
                    <a:lstStyle/>
                    <a:p>
                      <a:pPr algn="r"/>
                      <a:r>
                        <a:rPr lang="en-US" sz="1300" dirty="0"/>
                        <a:t>16.16</a:t>
                      </a:r>
                    </a:p>
                  </a:txBody>
                  <a:tcPr/>
                </a:tc>
                <a:tc>
                  <a:txBody>
                    <a:bodyPr/>
                    <a:lstStyle/>
                    <a:p>
                      <a:pPr algn="r"/>
                      <a:r>
                        <a:rPr lang="en-US" sz="1300" dirty="0"/>
                        <a:t>23.09</a:t>
                      </a:r>
                    </a:p>
                  </a:txBody>
                  <a:tcPr/>
                </a:tc>
                <a:tc>
                  <a:txBody>
                    <a:bodyPr/>
                    <a:lstStyle/>
                    <a:p>
                      <a:pPr algn="r"/>
                      <a:r>
                        <a:rPr lang="en-US" sz="1300" dirty="0"/>
                        <a:t>42.68</a:t>
                      </a:r>
                    </a:p>
                  </a:txBody>
                  <a:tcPr/>
                </a:tc>
                <a:extLst>
                  <a:ext uri="{0D108BD9-81ED-4DB2-BD59-A6C34878D82A}">
                    <a16:rowId xmlns="" xmlns:a16="http://schemas.microsoft.com/office/drawing/2014/main" val="10003"/>
                  </a:ext>
                </a:extLst>
              </a:tr>
              <a:tr h="277717">
                <a:tc>
                  <a:txBody>
                    <a:bodyPr/>
                    <a:lstStyle/>
                    <a:p>
                      <a:r>
                        <a:rPr lang="en-US" sz="1100" dirty="0"/>
                        <a:t>4x MSAA</a:t>
                      </a:r>
                    </a:p>
                  </a:txBody>
                  <a:tcPr/>
                </a:tc>
                <a:tc>
                  <a:txBody>
                    <a:bodyPr/>
                    <a:lstStyle/>
                    <a:p>
                      <a:pPr algn="r"/>
                      <a:r>
                        <a:rPr lang="en-US" sz="1300" dirty="0"/>
                        <a:t>24.90</a:t>
                      </a:r>
                    </a:p>
                  </a:txBody>
                  <a:tcPr/>
                </a:tc>
                <a:tc>
                  <a:txBody>
                    <a:bodyPr/>
                    <a:lstStyle/>
                    <a:p>
                      <a:pPr algn="r"/>
                      <a:r>
                        <a:rPr lang="en-US" sz="1300" dirty="0"/>
                        <a:t>36.37</a:t>
                      </a:r>
                    </a:p>
                  </a:txBody>
                  <a:tcPr/>
                </a:tc>
                <a:tc>
                  <a:txBody>
                    <a:bodyPr/>
                    <a:lstStyle/>
                    <a:p>
                      <a:pPr algn="r"/>
                      <a:r>
                        <a:rPr lang="en-US" sz="1300" dirty="0"/>
                        <a:t>69.64</a:t>
                      </a:r>
                    </a:p>
                  </a:txBody>
                  <a:tcPr/>
                </a:tc>
                <a:extLst>
                  <a:ext uri="{0D108BD9-81ED-4DB2-BD59-A6C34878D82A}">
                    <a16:rowId xmlns=""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6835228"/>
              </p:ext>
            </p:extLst>
          </p:nvPr>
        </p:nvGraphicFramePr>
        <p:xfrm>
          <a:off x="508437" y="3429000"/>
          <a:ext cx="4841098" cy="1728192"/>
        </p:xfrm>
        <a:graphic>
          <a:graphicData uri="http://schemas.openxmlformats.org/drawingml/2006/table">
            <a:tbl>
              <a:tblPr firstRow="1" bandRow="1">
                <a:tableStyleId>{5C22544A-7EE6-4342-B048-85BDC9FD1C3A}</a:tableStyleId>
              </a:tblPr>
              <a:tblGrid>
                <a:gridCol w="1903707">
                  <a:extLst>
                    <a:ext uri="{9D8B030D-6E8A-4147-A177-3AD203B41FA5}">
                      <a16:colId xmlns="" xmlns:a16="http://schemas.microsoft.com/office/drawing/2014/main" val="20000"/>
                    </a:ext>
                  </a:extLst>
                </a:gridCol>
                <a:gridCol w="911440">
                  <a:extLst>
                    <a:ext uri="{9D8B030D-6E8A-4147-A177-3AD203B41FA5}">
                      <a16:colId xmlns="" xmlns:a16="http://schemas.microsoft.com/office/drawing/2014/main" val="20001"/>
                    </a:ext>
                  </a:extLst>
                </a:gridCol>
                <a:gridCol w="1049153">
                  <a:extLst>
                    <a:ext uri="{9D8B030D-6E8A-4147-A177-3AD203B41FA5}">
                      <a16:colId xmlns="" xmlns:a16="http://schemas.microsoft.com/office/drawing/2014/main" val="20002"/>
                    </a:ext>
                  </a:extLst>
                </a:gridCol>
                <a:gridCol w="976798">
                  <a:extLst>
                    <a:ext uri="{9D8B030D-6E8A-4147-A177-3AD203B41FA5}">
                      <a16:colId xmlns="" xmlns:a16="http://schemas.microsoft.com/office/drawing/2014/main" val="20003"/>
                    </a:ext>
                  </a:extLst>
                </a:gridCol>
              </a:tblGrid>
              <a:tr h="540060">
                <a:tc>
                  <a:txBody>
                    <a:bodyPr/>
                    <a:lstStyle/>
                    <a:p>
                      <a:r>
                        <a:rPr lang="en-US" sz="1400" dirty="0"/>
                        <a:t>NVIDIA GeForce</a:t>
                      </a:r>
                      <a:r>
                        <a:rPr lang="en-US" sz="1400" baseline="0" dirty="0"/>
                        <a:t> GTX 970</a:t>
                      </a:r>
                      <a:endParaRPr lang="en-US" sz="14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txBody>
                  <a:tcPr/>
                </a:tc>
                <a:tc>
                  <a:txBody>
                    <a:bodyPr/>
                    <a:lstStyle/>
                    <a:p>
                      <a:r>
                        <a:rPr lang="en-US" sz="1300" dirty="0"/>
                        <a:t>2160p</a:t>
                      </a:r>
                    </a:p>
                  </a:txBody>
                  <a:tcPr/>
                </a:tc>
                <a:extLst>
                  <a:ext uri="{0D108BD9-81ED-4DB2-BD59-A6C34878D82A}">
                    <a16:rowId xmlns="" xmlns:a16="http://schemas.microsoft.com/office/drawing/2014/main" val="10000"/>
                  </a:ext>
                </a:extLst>
              </a:tr>
              <a:tr h="247912">
                <a:tc>
                  <a:txBody>
                    <a:bodyPr/>
                    <a:lstStyle/>
                    <a:p>
                      <a:r>
                        <a:rPr lang="en-US" sz="1100" dirty="0"/>
                        <a:t>No MSAA</a:t>
                      </a:r>
                    </a:p>
                  </a:txBody>
                  <a:tcPr/>
                </a:tc>
                <a:tc>
                  <a:txBody>
                    <a:bodyPr/>
                    <a:lstStyle/>
                    <a:p>
                      <a:pPr algn="r"/>
                      <a:r>
                        <a:rPr lang="en-US" sz="1300" dirty="0"/>
                        <a:t>8.72</a:t>
                      </a:r>
                    </a:p>
                  </a:txBody>
                  <a:tcPr/>
                </a:tc>
                <a:tc>
                  <a:txBody>
                    <a:bodyPr/>
                    <a:lstStyle/>
                    <a:p>
                      <a:pPr algn="r"/>
                      <a:r>
                        <a:rPr lang="en-US" sz="1300" dirty="0"/>
                        <a:t>10.67</a:t>
                      </a:r>
                    </a:p>
                  </a:txBody>
                  <a:tcPr/>
                </a:tc>
                <a:tc>
                  <a:txBody>
                    <a:bodyPr/>
                    <a:lstStyle/>
                    <a:p>
                      <a:pPr algn="r"/>
                      <a:r>
                        <a:rPr lang="en-US" sz="1300" dirty="0"/>
                        <a:t>16.82</a:t>
                      </a:r>
                    </a:p>
                  </a:txBody>
                  <a:tcPr/>
                </a:tc>
                <a:extLst>
                  <a:ext uri="{0D108BD9-81ED-4DB2-BD59-A6C34878D82A}">
                    <a16:rowId xmlns="" xmlns:a16="http://schemas.microsoft.com/office/drawing/2014/main" val="10001"/>
                  </a:ext>
                </a:extLst>
              </a:tr>
              <a:tr h="0">
                <a:tc>
                  <a:txBody>
                    <a:bodyPr/>
                    <a:lstStyle/>
                    <a:p>
                      <a:r>
                        <a:rPr lang="en-US" sz="1100" dirty="0"/>
                        <a:t>No MSAA – No Culling</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10.30</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11.91</a:t>
                      </a:r>
                    </a:p>
                  </a:txBody>
                  <a:tcPr/>
                </a:tc>
                <a:tc>
                  <a:txBody>
                    <a:bodyPr/>
                    <a:lstStyle/>
                    <a:p>
                      <a:pPr algn="r"/>
                      <a:r>
                        <a:rPr lang="en-US" sz="1300" dirty="0"/>
                        <a:t>17.49</a:t>
                      </a:r>
                    </a:p>
                  </a:txBody>
                  <a:tcPr/>
                </a:tc>
                <a:extLst>
                  <a:ext uri="{0D108BD9-81ED-4DB2-BD59-A6C34878D82A}">
                    <a16:rowId xmlns="" xmlns:a16="http://schemas.microsoft.com/office/drawing/2014/main" val="10002"/>
                  </a:ext>
                </a:extLst>
              </a:tr>
              <a:tr h="247912">
                <a:tc>
                  <a:txBody>
                    <a:bodyPr/>
                    <a:lstStyle/>
                    <a:p>
                      <a:r>
                        <a:rPr lang="en-US" sz="1100" dirty="0"/>
                        <a:t>2x</a:t>
                      </a:r>
                      <a:r>
                        <a:rPr lang="en-US" sz="1100" baseline="0" dirty="0"/>
                        <a:t> MSAA</a:t>
                      </a:r>
                      <a:endParaRPr lang="en-US" sz="1100" dirty="0"/>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11.58</a:t>
                      </a:r>
                    </a:p>
                  </a:txBody>
                  <a:tcPr/>
                </a:tc>
                <a:tc>
                  <a:txBody>
                    <a:bodyPr/>
                    <a:lstStyle/>
                    <a:p>
                      <a:pPr algn="r"/>
                      <a:r>
                        <a:rPr lang="en-US" sz="1300" dirty="0"/>
                        <a:t>15.23</a:t>
                      </a:r>
                    </a:p>
                  </a:txBody>
                  <a:tcPr/>
                </a:tc>
                <a:tc>
                  <a:txBody>
                    <a:bodyPr/>
                    <a:lstStyle/>
                    <a:p>
                      <a:pPr algn="r"/>
                      <a:r>
                        <a:rPr lang="en-US" sz="1300" dirty="0"/>
                        <a:t>26.27</a:t>
                      </a:r>
                    </a:p>
                  </a:txBody>
                  <a:tcPr/>
                </a:tc>
                <a:extLst>
                  <a:ext uri="{0D108BD9-81ED-4DB2-BD59-A6C34878D82A}">
                    <a16:rowId xmlns="" xmlns:a16="http://schemas.microsoft.com/office/drawing/2014/main" val="10003"/>
                  </a:ext>
                </a:extLst>
              </a:tr>
              <a:tr h="319452">
                <a:tc>
                  <a:txBody>
                    <a:bodyPr/>
                    <a:lstStyle/>
                    <a:p>
                      <a:r>
                        <a:rPr lang="en-US" sz="1100" dirty="0"/>
                        <a:t>4x MSAA</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17.00</a:t>
                      </a:r>
                    </a:p>
                  </a:txBody>
                  <a:tcPr/>
                </a:tc>
                <a:tc>
                  <a:txBody>
                    <a:bodyPr/>
                    <a:lstStyle/>
                    <a:p>
                      <a:pPr algn="r"/>
                      <a:r>
                        <a:rPr lang="en-US" sz="1300" dirty="0"/>
                        <a:t>24.76</a:t>
                      </a:r>
                    </a:p>
                  </a:txBody>
                  <a:tcPr/>
                </a:tc>
                <a:tc>
                  <a:txBody>
                    <a:bodyPr/>
                    <a:lstStyle/>
                    <a:p>
                      <a:pPr algn="r"/>
                      <a:r>
                        <a:rPr lang="en-US" sz="1300" dirty="0"/>
                        <a:t>48.12</a:t>
                      </a:r>
                    </a:p>
                  </a:txBody>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98269346"/>
              </p:ext>
            </p:extLst>
          </p:nvPr>
        </p:nvGraphicFramePr>
        <p:xfrm>
          <a:off x="5829692" y="1462061"/>
          <a:ext cx="5528844" cy="1801636"/>
        </p:xfrm>
        <a:graphic>
          <a:graphicData uri="http://schemas.openxmlformats.org/drawingml/2006/table">
            <a:tbl>
              <a:tblPr firstRow="1" bandRow="1">
                <a:tableStyleId>{5C22544A-7EE6-4342-B048-85BDC9FD1C3A}</a:tableStyleId>
              </a:tblPr>
              <a:tblGrid>
                <a:gridCol w="1994547">
                  <a:extLst>
                    <a:ext uri="{9D8B030D-6E8A-4147-A177-3AD203B41FA5}">
                      <a16:colId xmlns="" xmlns:a16="http://schemas.microsoft.com/office/drawing/2014/main" val="20000"/>
                    </a:ext>
                  </a:extLst>
                </a:gridCol>
                <a:gridCol w="1039506">
                  <a:extLst>
                    <a:ext uri="{9D8B030D-6E8A-4147-A177-3AD203B41FA5}">
                      <a16:colId xmlns="" xmlns:a16="http://schemas.microsoft.com/office/drawing/2014/main" val="20001"/>
                    </a:ext>
                  </a:extLst>
                </a:gridCol>
                <a:gridCol w="1117621">
                  <a:extLst>
                    <a:ext uri="{9D8B030D-6E8A-4147-A177-3AD203B41FA5}">
                      <a16:colId xmlns="" xmlns:a16="http://schemas.microsoft.com/office/drawing/2014/main" val="20002"/>
                    </a:ext>
                  </a:extLst>
                </a:gridCol>
                <a:gridCol w="1377170">
                  <a:extLst>
                    <a:ext uri="{9D8B030D-6E8A-4147-A177-3AD203B41FA5}">
                      <a16:colId xmlns="" xmlns:a16="http://schemas.microsoft.com/office/drawing/2014/main" val="20003"/>
                    </a:ext>
                  </a:extLst>
                </a:gridCol>
              </a:tblGrid>
              <a:tr h="64339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GPU</a:t>
                      </a:r>
                      <a:br>
                        <a:rPr lang="en-US" sz="1300" dirty="0"/>
                      </a:br>
                      <a:r>
                        <a:rPr lang="en-US" sz="1400" dirty="0"/>
                        <a:t>AMD RADEON R9 380</a:t>
                      </a:r>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p>
                      <a:endParaRPr lang="en-US" sz="1300" dirty="0"/>
                    </a:p>
                  </a:txBody>
                  <a:tcPr/>
                </a:tc>
                <a:tc>
                  <a:txBody>
                    <a:bodyPr/>
                    <a:lstStyle/>
                    <a:p>
                      <a:r>
                        <a:rPr lang="en-US" sz="1300" dirty="0"/>
                        <a:t>2160p</a:t>
                      </a:r>
                    </a:p>
                  </a:txBody>
                  <a:tcPr/>
                </a:tc>
                <a:extLst>
                  <a:ext uri="{0D108BD9-81ED-4DB2-BD59-A6C34878D82A}">
                    <a16:rowId xmlns="" xmlns:a16="http://schemas.microsoft.com/office/drawing/2014/main" val="10000"/>
                  </a:ext>
                </a:extLst>
              </a:tr>
              <a:tr h="260096">
                <a:tc>
                  <a:txBody>
                    <a:bodyPr/>
                    <a:lstStyle/>
                    <a:p>
                      <a:r>
                        <a:rPr lang="en-US" sz="1100" dirty="0"/>
                        <a:t>No MSAA</a:t>
                      </a:r>
                    </a:p>
                  </a:txBody>
                  <a:tcPr/>
                </a:tc>
                <a:tc>
                  <a:txBody>
                    <a:bodyPr/>
                    <a:lstStyle/>
                    <a:p>
                      <a:pPr algn="r"/>
                      <a:r>
                        <a:rPr lang="en-US" sz="1300" dirty="0"/>
                        <a:t>8.57</a:t>
                      </a:r>
                    </a:p>
                  </a:txBody>
                  <a:tcPr/>
                </a:tc>
                <a:tc>
                  <a:txBody>
                    <a:bodyPr/>
                    <a:lstStyle/>
                    <a:p>
                      <a:pPr algn="r"/>
                      <a:r>
                        <a:rPr lang="en-US" sz="1300" dirty="0"/>
                        <a:t>10.72</a:t>
                      </a:r>
                    </a:p>
                  </a:txBody>
                  <a:tcPr/>
                </a:tc>
                <a:tc>
                  <a:txBody>
                    <a:bodyPr/>
                    <a:lstStyle/>
                    <a:p>
                      <a:pPr algn="r"/>
                      <a:r>
                        <a:rPr lang="en-US" sz="1300" dirty="0"/>
                        <a:t>15.19</a:t>
                      </a:r>
                    </a:p>
                  </a:txBody>
                  <a:tcPr/>
                </a:tc>
                <a:extLst>
                  <a:ext uri="{0D108BD9-81ED-4DB2-BD59-A6C34878D82A}">
                    <a16:rowId xmlns="" xmlns:a16="http://schemas.microsoft.com/office/drawing/2014/main" val="10001"/>
                  </a:ext>
                </a:extLst>
              </a:tr>
              <a:tr h="255223">
                <a:tc>
                  <a:txBody>
                    <a:bodyPr/>
                    <a:lstStyle/>
                    <a:p>
                      <a:r>
                        <a:rPr lang="en-US" sz="1100" dirty="0"/>
                        <a:t>No MSAA – No Culling</a:t>
                      </a:r>
                    </a:p>
                  </a:txBody>
                  <a:tcPr/>
                </a:tc>
                <a:tc>
                  <a:txBody>
                    <a:bodyPr/>
                    <a:lstStyle/>
                    <a:p>
                      <a:pPr algn="r"/>
                      <a:r>
                        <a:rPr lang="en-US" sz="1300" dirty="0"/>
                        <a:t>14.52</a:t>
                      </a:r>
                    </a:p>
                  </a:txBody>
                  <a:tcPr/>
                </a:tc>
                <a:tc>
                  <a:txBody>
                    <a:bodyPr/>
                    <a:lstStyle/>
                    <a:p>
                      <a:pPr algn="r"/>
                      <a:r>
                        <a:rPr lang="en-US" sz="1300" dirty="0"/>
                        <a:t>15.86</a:t>
                      </a:r>
                    </a:p>
                  </a:txBody>
                  <a:tcPr/>
                </a:tc>
                <a:tc>
                  <a:txBody>
                    <a:bodyPr/>
                    <a:lstStyle/>
                    <a:p>
                      <a:pPr algn="r"/>
                      <a:r>
                        <a:rPr lang="en-US" sz="1300" dirty="0"/>
                        <a:t>20.45</a:t>
                      </a:r>
                    </a:p>
                  </a:txBody>
                  <a:tcPr/>
                </a:tc>
                <a:extLst>
                  <a:ext uri="{0D108BD9-81ED-4DB2-BD59-A6C34878D82A}">
                    <a16:rowId xmlns="" xmlns:a16="http://schemas.microsoft.com/office/drawing/2014/main" val="10002"/>
                  </a:ext>
                </a:extLst>
              </a:tr>
              <a:tr h="260096">
                <a:tc>
                  <a:txBody>
                    <a:bodyPr/>
                    <a:lstStyle/>
                    <a:p>
                      <a:r>
                        <a:rPr lang="en-US" sz="1100" dirty="0"/>
                        <a:t>2x</a:t>
                      </a:r>
                      <a:r>
                        <a:rPr lang="en-US" sz="1100" baseline="0" dirty="0"/>
                        <a:t> MSAA</a:t>
                      </a:r>
                      <a:endParaRPr lang="en-US" sz="1100" dirty="0"/>
                    </a:p>
                  </a:txBody>
                  <a:tcPr/>
                </a:tc>
                <a:tc>
                  <a:txBody>
                    <a:bodyPr/>
                    <a:lstStyle/>
                    <a:p>
                      <a:pPr algn="r"/>
                      <a:r>
                        <a:rPr lang="en-US" sz="1300" dirty="0"/>
                        <a:t>11.44</a:t>
                      </a:r>
                    </a:p>
                  </a:txBody>
                  <a:tcPr/>
                </a:tc>
                <a:tc>
                  <a:txBody>
                    <a:bodyPr/>
                    <a:lstStyle/>
                    <a:p>
                      <a:pPr algn="r"/>
                      <a:r>
                        <a:rPr lang="en-US" sz="1300" dirty="0"/>
                        <a:t>16.38</a:t>
                      </a:r>
                    </a:p>
                  </a:txBody>
                  <a:tcPr/>
                </a:tc>
                <a:tc>
                  <a:txBody>
                    <a:bodyPr/>
                    <a:lstStyle/>
                    <a:p>
                      <a:pPr algn="r"/>
                      <a:r>
                        <a:rPr lang="en-US" sz="1300" dirty="0"/>
                        <a:t>25.87</a:t>
                      </a:r>
                    </a:p>
                  </a:txBody>
                  <a:tcPr/>
                </a:tc>
                <a:extLst>
                  <a:ext uri="{0D108BD9-81ED-4DB2-BD59-A6C34878D82A}">
                    <a16:rowId xmlns="" xmlns:a16="http://schemas.microsoft.com/office/drawing/2014/main" val="10003"/>
                  </a:ext>
                </a:extLst>
              </a:tr>
              <a:tr h="260096">
                <a:tc>
                  <a:txBody>
                    <a:bodyPr/>
                    <a:lstStyle/>
                    <a:p>
                      <a:r>
                        <a:rPr lang="en-US" sz="1100" dirty="0"/>
                        <a:t>4x MSAA</a:t>
                      </a:r>
                    </a:p>
                  </a:txBody>
                  <a:tcPr/>
                </a:tc>
                <a:tc>
                  <a:txBody>
                    <a:bodyPr/>
                    <a:lstStyle/>
                    <a:p>
                      <a:pPr algn="r"/>
                      <a:r>
                        <a:rPr lang="en-US" sz="1300" dirty="0"/>
                        <a:t>15.27</a:t>
                      </a:r>
                    </a:p>
                  </a:txBody>
                  <a:tcPr/>
                </a:tc>
                <a:tc>
                  <a:txBody>
                    <a:bodyPr/>
                    <a:lstStyle/>
                    <a:p>
                      <a:pPr algn="r"/>
                      <a:r>
                        <a:rPr lang="en-US" sz="1300" dirty="0"/>
                        <a:t>20.82</a:t>
                      </a:r>
                    </a:p>
                  </a:txBody>
                  <a:tcPr/>
                </a:tc>
                <a:tc>
                  <a:txBody>
                    <a:bodyPr/>
                    <a:lstStyle/>
                    <a:p>
                      <a:pPr algn="r"/>
                      <a:r>
                        <a:rPr lang="en-US" sz="1300" dirty="0"/>
                        <a:t>37.86</a:t>
                      </a:r>
                    </a:p>
                  </a:txBody>
                  <a:tcPr/>
                </a:tc>
                <a:extLst>
                  <a:ext uri="{0D108BD9-81ED-4DB2-BD59-A6C34878D82A}">
                    <a16:rowId xmlns="" xmlns:a16="http://schemas.microsoft.com/office/drawing/2014/main" val="10004"/>
                  </a:ext>
                </a:extLst>
              </a:tr>
            </a:tbl>
          </a:graphicData>
        </a:graphic>
      </p:graphicFrame>
      <p:sp>
        <p:nvSpPr>
          <p:cNvPr id="10" name="TextBox 9"/>
          <p:cNvSpPr txBox="1"/>
          <p:nvPr/>
        </p:nvSpPr>
        <p:spPr>
          <a:xfrm>
            <a:off x="5823404" y="1088321"/>
            <a:ext cx="1601721" cy="369332"/>
          </a:xfrm>
          <a:prstGeom prst="rect">
            <a:avLst/>
          </a:prstGeom>
          <a:noFill/>
        </p:spPr>
        <p:txBody>
          <a:bodyPr wrap="none" rtlCol="0">
            <a:spAutoFit/>
          </a:bodyPr>
          <a:lstStyle/>
          <a:p>
            <a:r>
              <a:rPr lang="en-US" dirty="0"/>
              <a:t>Visibility Buffer</a:t>
            </a:r>
          </a:p>
        </p:txBody>
      </p:sp>
      <p:sp>
        <p:nvSpPr>
          <p:cNvPr id="2" name="TextBox 1"/>
          <p:cNvSpPr txBox="1"/>
          <p:nvPr/>
        </p:nvSpPr>
        <p:spPr>
          <a:xfrm>
            <a:off x="508436" y="728700"/>
            <a:ext cx="1077090" cy="369332"/>
          </a:xfrm>
          <a:prstGeom prst="rect">
            <a:avLst/>
          </a:prstGeom>
          <a:noFill/>
        </p:spPr>
        <p:txBody>
          <a:bodyPr wrap="none" rtlCol="0">
            <a:spAutoFit/>
          </a:bodyPr>
          <a:lstStyle/>
          <a:p>
            <a:r>
              <a:rPr lang="en-US" dirty="0"/>
              <a:t>Summary</a:t>
            </a:r>
          </a:p>
        </p:txBody>
      </p:sp>
      <p:graphicFrame>
        <p:nvGraphicFramePr>
          <p:cNvPr id="12" name="Table 11"/>
          <p:cNvGraphicFramePr>
            <a:graphicFrameLocks noGrp="1"/>
          </p:cNvGraphicFramePr>
          <p:nvPr>
            <p:extLst>
              <p:ext uri="{D42A27DB-BD31-4B8C-83A1-F6EECF244321}">
                <p14:modId xmlns:p14="http://schemas.microsoft.com/office/powerpoint/2010/main" val="1904271928"/>
              </p:ext>
            </p:extLst>
          </p:nvPr>
        </p:nvGraphicFramePr>
        <p:xfrm>
          <a:off x="508436" y="5260620"/>
          <a:ext cx="4817854" cy="1173480"/>
        </p:xfrm>
        <a:graphic>
          <a:graphicData uri="http://schemas.openxmlformats.org/drawingml/2006/table">
            <a:tbl>
              <a:tblPr firstRow="1" bandRow="1">
                <a:tableStyleId>{5C22544A-7EE6-4342-B048-85BDC9FD1C3A}</a:tableStyleId>
              </a:tblPr>
              <a:tblGrid>
                <a:gridCol w="1922373">
                  <a:extLst>
                    <a:ext uri="{9D8B030D-6E8A-4147-A177-3AD203B41FA5}">
                      <a16:colId xmlns="" xmlns:a16="http://schemas.microsoft.com/office/drawing/2014/main" val="20000"/>
                    </a:ext>
                  </a:extLst>
                </a:gridCol>
                <a:gridCol w="879257">
                  <a:extLst>
                    <a:ext uri="{9D8B030D-6E8A-4147-A177-3AD203B41FA5}">
                      <a16:colId xmlns="" xmlns:a16="http://schemas.microsoft.com/office/drawing/2014/main" val="20001"/>
                    </a:ext>
                  </a:extLst>
                </a:gridCol>
                <a:gridCol w="1044116">
                  <a:extLst>
                    <a:ext uri="{9D8B030D-6E8A-4147-A177-3AD203B41FA5}">
                      <a16:colId xmlns="" xmlns:a16="http://schemas.microsoft.com/office/drawing/2014/main" val="20002"/>
                    </a:ext>
                  </a:extLst>
                </a:gridCol>
                <a:gridCol w="972108">
                  <a:extLst>
                    <a:ext uri="{9D8B030D-6E8A-4147-A177-3AD203B41FA5}">
                      <a16:colId xmlns="" xmlns:a16="http://schemas.microsoft.com/office/drawing/2014/main" val="20003"/>
                    </a:ext>
                  </a:extLst>
                </a:gridCol>
              </a:tblGrid>
              <a:tr h="141466">
                <a:tc>
                  <a:txBody>
                    <a:bodyPr/>
                    <a:lstStyle/>
                    <a:p>
                      <a:r>
                        <a:rPr lang="en-US" sz="1400" dirty="0"/>
                        <a:t>Xbox One</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txBody>
                  <a:tcPr/>
                </a:tc>
                <a:tc>
                  <a:txBody>
                    <a:bodyPr/>
                    <a:lstStyle/>
                    <a:p>
                      <a:r>
                        <a:rPr lang="en-US" sz="1300" dirty="0"/>
                        <a:t>2160p</a:t>
                      </a:r>
                    </a:p>
                  </a:txBody>
                  <a:tcPr/>
                </a:tc>
                <a:extLst>
                  <a:ext uri="{0D108BD9-81ED-4DB2-BD59-A6C34878D82A}">
                    <a16:rowId xmlns="" xmlns:a16="http://schemas.microsoft.com/office/drawing/2014/main" val="10000"/>
                  </a:ext>
                </a:extLst>
              </a:tr>
              <a:tr h="134393">
                <a:tc>
                  <a:txBody>
                    <a:bodyPr/>
                    <a:lstStyle/>
                    <a:p>
                      <a:r>
                        <a:rPr lang="en-US" sz="1100" dirty="0"/>
                        <a:t>No MSAA</a:t>
                      </a:r>
                    </a:p>
                  </a:txBody>
                  <a:tcPr/>
                </a:tc>
                <a:tc>
                  <a:txBody>
                    <a:bodyPr/>
                    <a:lstStyle/>
                    <a:p>
                      <a:pPr algn="r"/>
                      <a:r>
                        <a:rPr lang="en-US" sz="1300" dirty="0"/>
                        <a:t>24.77</a:t>
                      </a:r>
                    </a:p>
                  </a:txBody>
                  <a:tcPr/>
                </a:tc>
                <a:tc>
                  <a:txBody>
                    <a:bodyPr/>
                    <a:lstStyle/>
                    <a:p>
                      <a:pPr algn="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1"/>
                  </a:ext>
                </a:extLst>
              </a:tr>
              <a:tr h="134393">
                <a:tc>
                  <a:txBody>
                    <a:bodyPr/>
                    <a:lstStyle/>
                    <a:p>
                      <a:r>
                        <a:rPr lang="en-US" sz="1100" dirty="0"/>
                        <a:t>No MSAA – No Culling</a:t>
                      </a:r>
                    </a:p>
                  </a:txBody>
                  <a:tcPr/>
                </a:tc>
                <a:tc>
                  <a:txBody>
                    <a:bodyPr/>
                    <a:lstStyle/>
                    <a:p>
                      <a:pPr algn="r"/>
                      <a:r>
                        <a:rPr lang="en-US" sz="1300" dirty="0"/>
                        <a:t>27.45</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2"/>
                  </a:ext>
                </a:extLst>
              </a:tr>
              <a:tr h="134393">
                <a:tc>
                  <a:txBody>
                    <a:bodyPr/>
                    <a:lstStyle/>
                    <a:p>
                      <a:r>
                        <a:rPr lang="en-US" sz="1100" dirty="0"/>
                        <a:t>2x</a:t>
                      </a:r>
                      <a:r>
                        <a:rPr lang="en-US" sz="1100" baseline="0" dirty="0"/>
                        <a:t> MSAA</a:t>
                      </a:r>
                      <a:endParaRPr lang="en-US" sz="1100" dirty="0"/>
                    </a:p>
                  </a:txBody>
                  <a:tcPr/>
                </a:tc>
                <a:tc>
                  <a:txBody>
                    <a:bodyPr/>
                    <a:lstStyle/>
                    <a:p>
                      <a:pPr algn="r"/>
                      <a:r>
                        <a:rPr lang="en-US" sz="1300"/>
                        <a:t>46.41</a:t>
                      </a:r>
                      <a:endParaRPr lang="en-US" sz="1300" dirty="0"/>
                    </a:p>
                  </a:txBody>
                  <a:tcPr/>
                </a:tc>
                <a:tc>
                  <a:txBody>
                    <a:bodyPr/>
                    <a:lstStyle/>
                    <a:p>
                      <a:pPr algn="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155134348"/>
              </p:ext>
            </p:extLst>
          </p:nvPr>
        </p:nvGraphicFramePr>
        <p:xfrm>
          <a:off x="5835216" y="5261372"/>
          <a:ext cx="5519836" cy="1173480"/>
        </p:xfrm>
        <a:graphic>
          <a:graphicData uri="http://schemas.openxmlformats.org/drawingml/2006/table">
            <a:tbl>
              <a:tblPr firstRow="1" bandRow="1">
                <a:tableStyleId>{5C22544A-7EE6-4342-B048-85BDC9FD1C3A}</a:tableStyleId>
              </a:tblPr>
              <a:tblGrid>
                <a:gridCol w="1985216">
                  <a:extLst>
                    <a:ext uri="{9D8B030D-6E8A-4147-A177-3AD203B41FA5}">
                      <a16:colId xmlns="" xmlns:a16="http://schemas.microsoft.com/office/drawing/2014/main" val="20000"/>
                    </a:ext>
                  </a:extLst>
                </a:gridCol>
                <a:gridCol w="1050344">
                  <a:extLst>
                    <a:ext uri="{9D8B030D-6E8A-4147-A177-3AD203B41FA5}">
                      <a16:colId xmlns="" xmlns:a16="http://schemas.microsoft.com/office/drawing/2014/main" val="20001"/>
                    </a:ext>
                  </a:extLst>
                </a:gridCol>
                <a:gridCol w="1116124">
                  <a:extLst>
                    <a:ext uri="{9D8B030D-6E8A-4147-A177-3AD203B41FA5}">
                      <a16:colId xmlns="" xmlns:a16="http://schemas.microsoft.com/office/drawing/2014/main" val="20002"/>
                    </a:ext>
                  </a:extLst>
                </a:gridCol>
                <a:gridCol w="1368152">
                  <a:extLst>
                    <a:ext uri="{9D8B030D-6E8A-4147-A177-3AD203B41FA5}">
                      <a16:colId xmlns="" xmlns:a16="http://schemas.microsoft.com/office/drawing/2014/main" val="20003"/>
                    </a:ext>
                  </a:extLst>
                </a:gridCol>
              </a:tblGrid>
              <a:tr h="147848">
                <a:tc>
                  <a:txBody>
                    <a:bodyPr/>
                    <a:lstStyle/>
                    <a:p>
                      <a:r>
                        <a:rPr lang="en-US" sz="1400" dirty="0"/>
                        <a:t>Xbox One</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txBody>
                  <a:tcPr/>
                </a:tc>
                <a:tc>
                  <a:txBody>
                    <a:bodyPr/>
                    <a:lstStyle/>
                    <a:p>
                      <a:r>
                        <a:rPr lang="en-US" sz="1300" dirty="0"/>
                        <a:t>2160p</a:t>
                      </a:r>
                    </a:p>
                  </a:txBody>
                  <a:tcPr/>
                </a:tc>
                <a:extLst>
                  <a:ext uri="{0D108BD9-81ED-4DB2-BD59-A6C34878D82A}">
                    <a16:rowId xmlns="" xmlns:a16="http://schemas.microsoft.com/office/drawing/2014/main" val="10000"/>
                  </a:ext>
                </a:extLst>
              </a:tr>
              <a:tr h="262287">
                <a:tc>
                  <a:txBody>
                    <a:bodyPr/>
                    <a:lstStyle/>
                    <a:p>
                      <a:r>
                        <a:rPr lang="en-US" sz="1100" dirty="0"/>
                        <a:t>No MSAA</a:t>
                      </a:r>
                    </a:p>
                  </a:txBody>
                  <a:tcPr/>
                </a:tc>
                <a:tc>
                  <a:txBody>
                    <a:bodyPr/>
                    <a:lstStyle/>
                    <a:p>
                      <a:pPr algn="r"/>
                      <a:r>
                        <a:rPr lang="en-US" sz="1300" dirty="0"/>
                        <a:t>19.78</a:t>
                      </a:r>
                    </a:p>
                  </a:txBody>
                  <a:tcPr/>
                </a:tc>
                <a:tc>
                  <a:txBody>
                    <a:bodyPr/>
                    <a:lstStyle/>
                    <a:p>
                      <a:pPr algn="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1"/>
                  </a:ext>
                </a:extLst>
              </a:tr>
              <a:tr h="129552">
                <a:tc>
                  <a:txBody>
                    <a:bodyPr/>
                    <a:lstStyle/>
                    <a:p>
                      <a:r>
                        <a:rPr lang="en-US" sz="1100" dirty="0"/>
                        <a:t>No MSAA – No Culling</a:t>
                      </a:r>
                    </a:p>
                  </a:txBody>
                  <a:tcPr/>
                </a:tc>
                <a:tc>
                  <a:txBody>
                    <a:bodyPr/>
                    <a:lstStyle/>
                    <a:p>
                      <a:pPr algn="r"/>
                      <a:r>
                        <a:rPr lang="en-US" sz="1300" dirty="0"/>
                        <a:t>23.98</a:t>
                      </a:r>
                    </a:p>
                  </a:txBody>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2"/>
                  </a:ext>
                </a:extLst>
              </a:tr>
              <a:tr h="262287">
                <a:tc>
                  <a:txBody>
                    <a:bodyPr/>
                    <a:lstStyle/>
                    <a:p>
                      <a:r>
                        <a:rPr lang="en-US" sz="1100" dirty="0"/>
                        <a:t>2x</a:t>
                      </a:r>
                      <a:r>
                        <a:rPr lang="en-US" sz="1100" baseline="0" dirty="0"/>
                        <a:t> MSAA</a:t>
                      </a:r>
                      <a:endParaRPr lang="en-US" sz="1100" dirty="0"/>
                    </a:p>
                  </a:txBody>
                  <a:tcPr/>
                </a:tc>
                <a:tc>
                  <a:txBody>
                    <a:bodyPr/>
                    <a:lstStyle/>
                    <a:p>
                      <a:pPr algn="r"/>
                      <a:r>
                        <a:rPr lang="en-US" sz="1300" dirty="0"/>
                        <a:t>28.00</a:t>
                      </a:r>
                    </a:p>
                  </a:txBody>
                  <a:tcPr/>
                </a:tc>
                <a:tc>
                  <a:txBody>
                    <a:bodyPr/>
                    <a:lstStyle/>
                    <a:p>
                      <a:pPr algn="r"/>
                      <a:r>
                        <a:rPr lang="en-US" sz="1300" dirty="0"/>
                        <a:t>-</a:t>
                      </a:r>
                    </a:p>
                  </a:txBody>
                  <a:tcPr/>
                </a:tc>
                <a:tc>
                  <a:txBody>
                    <a:bodyPr/>
                    <a:lstStyle/>
                    <a:p>
                      <a:pPr algn="r"/>
                      <a:r>
                        <a:rPr lang="en-US" sz="1300" dirty="0"/>
                        <a:t>-</a:t>
                      </a:r>
                    </a:p>
                  </a:txBody>
                  <a:tcPr/>
                </a:tc>
                <a:extLst>
                  <a:ext uri="{0D108BD9-81ED-4DB2-BD59-A6C34878D82A}">
                    <a16:rowId xmlns=""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597494199"/>
              </p:ext>
            </p:extLst>
          </p:nvPr>
        </p:nvGraphicFramePr>
        <p:xfrm>
          <a:off x="5823403" y="3408856"/>
          <a:ext cx="5563053" cy="1724260"/>
        </p:xfrm>
        <a:graphic>
          <a:graphicData uri="http://schemas.openxmlformats.org/drawingml/2006/table">
            <a:tbl>
              <a:tblPr firstRow="1" bandRow="1">
                <a:tableStyleId>{5C22544A-7EE6-4342-B048-85BDC9FD1C3A}</a:tableStyleId>
              </a:tblPr>
              <a:tblGrid>
                <a:gridCol w="1903575">
                  <a:extLst>
                    <a:ext uri="{9D8B030D-6E8A-4147-A177-3AD203B41FA5}">
                      <a16:colId xmlns="" xmlns:a16="http://schemas.microsoft.com/office/drawing/2014/main" val="20000"/>
                    </a:ext>
                  </a:extLst>
                </a:gridCol>
                <a:gridCol w="1149251">
                  <a:extLst>
                    <a:ext uri="{9D8B030D-6E8A-4147-A177-3AD203B41FA5}">
                      <a16:colId xmlns="" xmlns:a16="http://schemas.microsoft.com/office/drawing/2014/main" val="20001"/>
                    </a:ext>
                  </a:extLst>
                </a:gridCol>
                <a:gridCol w="1124536">
                  <a:extLst>
                    <a:ext uri="{9D8B030D-6E8A-4147-A177-3AD203B41FA5}">
                      <a16:colId xmlns="" xmlns:a16="http://schemas.microsoft.com/office/drawing/2014/main" val="20002"/>
                    </a:ext>
                  </a:extLst>
                </a:gridCol>
                <a:gridCol w="1385691">
                  <a:extLst>
                    <a:ext uri="{9D8B030D-6E8A-4147-A177-3AD203B41FA5}">
                      <a16:colId xmlns="" xmlns:a16="http://schemas.microsoft.com/office/drawing/2014/main" val="20003"/>
                    </a:ext>
                  </a:extLst>
                </a:gridCol>
              </a:tblGrid>
              <a:tr h="525133">
                <a:tc>
                  <a:txBody>
                    <a:bodyPr/>
                    <a:lstStyle/>
                    <a:p>
                      <a:r>
                        <a:rPr lang="en-US" sz="1400" dirty="0"/>
                        <a:t>NVIDIA GeForce</a:t>
                      </a:r>
                      <a:r>
                        <a:rPr lang="en-US" sz="1400" baseline="0" dirty="0"/>
                        <a:t> GTX 970</a:t>
                      </a:r>
                      <a:endParaRPr lang="en-US" sz="14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1080p</a:t>
                      </a:r>
                    </a:p>
                    <a:p>
                      <a:endParaRPr lang="en-US" sz="13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dirty="0"/>
                        <a:t>1440p</a:t>
                      </a:r>
                    </a:p>
                    <a:p>
                      <a:endParaRPr lang="en-US" sz="1300" dirty="0"/>
                    </a:p>
                  </a:txBody>
                  <a:tcPr/>
                </a:tc>
                <a:tc>
                  <a:txBody>
                    <a:bodyPr/>
                    <a:lstStyle/>
                    <a:p>
                      <a:r>
                        <a:rPr lang="en-US" sz="1300" dirty="0"/>
                        <a:t>2160p</a:t>
                      </a:r>
                    </a:p>
                  </a:txBody>
                  <a:tcPr/>
                </a:tc>
                <a:extLst>
                  <a:ext uri="{0D108BD9-81ED-4DB2-BD59-A6C34878D82A}">
                    <a16:rowId xmlns="" xmlns:a16="http://schemas.microsoft.com/office/drawing/2014/main" val="10000"/>
                  </a:ext>
                </a:extLst>
              </a:tr>
              <a:tr h="233254">
                <a:tc>
                  <a:txBody>
                    <a:bodyPr/>
                    <a:lstStyle/>
                    <a:p>
                      <a:r>
                        <a:rPr lang="en-US" sz="1100" dirty="0"/>
                        <a:t>No MSAA</a:t>
                      </a:r>
                    </a:p>
                  </a:txBody>
                  <a:tcPr/>
                </a:tc>
                <a:tc>
                  <a:txBody>
                    <a:bodyPr/>
                    <a:lstStyle/>
                    <a:p>
                      <a:pPr algn="r"/>
                      <a:r>
                        <a:rPr lang="en-US" sz="1300" dirty="0"/>
                        <a:t>7.68</a:t>
                      </a:r>
                    </a:p>
                  </a:txBody>
                  <a:tcPr/>
                </a:tc>
                <a:tc>
                  <a:txBody>
                    <a:bodyPr/>
                    <a:lstStyle/>
                    <a:p>
                      <a:pPr algn="r"/>
                      <a:r>
                        <a:rPr lang="en-US" sz="1300" dirty="0"/>
                        <a:t>8.83</a:t>
                      </a:r>
                    </a:p>
                  </a:txBody>
                  <a:tcPr/>
                </a:tc>
                <a:tc>
                  <a:txBody>
                    <a:bodyPr/>
                    <a:lstStyle/>
                    <a:p>
                      <a:pPr algn="r"/>
                      <a:r>
                        <a:rPr lang="en-US" sz="1300" dirty="0"/>
                        <a:t>13.52</a:t>
                      </a:r>
                    </a:p>
                  </a:txBody>
                  <a:tcPr/>
                </a:tc>
                <a:extLst>
                  <a:ext uri="{0D108BD9-81ED-4DB2-BD59-A6C34878D82A}">
                    <a16:rowId xmlns="" xmlns:a16="http://schemas.microsoft.com/office/drawing/2014/main" val="10001"/>
                  </a:ext>
                </a:extLst>
              </a:tr>
              <a:tr h="253858">
                <a:tc>
                  <a:txBody>
                    <a:bodyPr/>
                    <a:lstStyle/>
                    <a:p>
                      <a:r>
                        <a:rPr lang="en-US" sz="1100" dirty="0"/>
                        <a:t>No MSAA – No Culling</a:t>
                      </a:r>
                    </a:p>
                  </a:txBody>
                  <a:tcPr/>
                </a:tc>
                <a:tc>
                  <a:txBody>
                    <a:bodyPr/>
                    <a:lstStyle/>
                    <a:p>
                      <a:pPr algn="r"/>
                      <a:r>
                        <a:rPr lang="en-US" sz="1300" dirty="0"/>
                        <a:t>9.44</a:t>
                      </a:r>
                    </a:p>
                  </a:txBody>
                  <a:tcPr/>
                </a:tc>
                <a:tc>
                  <a:txBody>
                    <a:bodyPr/>
                    <a:lstStyle/>
                    <a:p>
                      <a:pPr algn="r"/>
                      <a:r>
                        <a:rPr lang="en-US" sz="1300" dirty="0"/>
                        <a:t>10.64</a:t>
                      </a:r>
                    </a:p>
                  </a:txBody>
                  <a:tcPr/>
                </a:tc>
                <a:tc>
                  <a:txBody>
                    <a:bodyPr/>
                    <a:lstStyle/>
                    <a:p>
                      <a:pPr algn="r"/>
                      <a:r>
                        <a:rPr lang="en-US" sz="1300" dirty="0"/>
                        <a:t>14.39</a:t>
                      </a:r>
                    </a:p>
                  </a:txBody>
                  <a:tcPr/>
                </a:tc>
                <a:extLst>
                  <a:ext uri="{0D108BD9-81ED-4DB2-BD59-A6C34878D82A}">
                    <a16:rowId xmlns="" xmlns:a16="http://schemas.microsoft.com/office/drawing/2014/main" val="10002"/>
                  </a:ext>
                </a:extLst>
              </a:tr>
              <a:tr h="233254">
                <a:tc>
                  <a:txBody>
                    <a:bodyPr/>
                    <a:lstStyle/>
                    <a:p>
                      <a:r>
                        <a:rPr lang="en-US" sz="1100" dirty="0"/>
                        <a:t>2x</a:t>
                      </a:r>
                      <a:r>
                        <a:rPr lang="en-US" sz="1100" baseline="0" dirty="0"/>
                        <a:t> MSAA</a:t>
                      </a:r>
                      <a:endParaRPr lang="en-US" sz="1100" dirty="0"/>
                    </a:p>
                  </a:txBody>
                  <a:tcPr/>
                </a:tc>
                <a:tc>
                  <a:txBody>
                    <a:bodyPr/>
                    <a:lstStyle/>
                    <a:p>
                      <a:pPr algn="r"/>
                      <a:r>
                        <a:rPr lang="en-US" sz="1300" dirty="0"/>
                        <a:t>9.63</a:t>
                      </a:r>
                    </a:p>
                  </a:txBody>
                  <a:tcPr/>
                </a:tc>
                <a:tc>
                  <a:txBody>
                    <a:bodyPr/>
                    <a:lstStyle/>
                    <a:p>
                      <a:pPr algn="r"/>
                      <a:r>
                        <a:rPr lang="en-US" sz="1300" dirty="0"/>
                        <a:t>12.21</a:t>
                      </a:r>
                    </a:p>
                  </a:txBody>
                  <a:tcPr/>
                </a:tc>
                <a:tc>
                  <a:txBody>
                    <a:bodyPr/>
                    <a:lstStyle/>
                    <a:p>
                      <a:pPr algn="r"/>
                      <a:r>
                        <a:rPr lang="en-US" sz="1300" dirty="0"/>
                        <a:t>19.87</a:t>
                      </a:r>
                    </a:p>
                  </a:txBody>
                  <a:tcPr/>
                </a:tc>
                <a:extLst>
                  <a:ext uri="{0D108BD9-81ED-4DB2-BD59-A6C34878D82A}">
                    <a16:rowId xmlns="" xmlns:a16="http://schemas.microsoft.com/office/drawing/2014/main" val="10003"/>
                  </a:ext>
                </a:extLst>
              </a:tr>
              <a:tr h="330447">
                <a:tc>
                  <a:txBody>
                    <a:bodyPr/>
                    <a:lstStyle/>
                    <a:p>
                      <a:r>
                        <a:rPr lang="en-US" sz="1100" dirty="0"/>
                        <a:t>4x MSAA</a:t>
                      </a:r>
                    </a:p>
                  </a:txBody>
                  <a:tcPr/>
                </a:tc>
                <a:tc>
                  <a:txBody>
                    <a:bodyPr/>
                    <a:lstStyle/>
                    <a:p>
                      <a:pPr algn="r"/>
                      <a:r>
                        <a:rPr lang="en-US" sz="1300" dirty="0"/>
                        <a:t>12.47</a:t>
                      </a:r>
                    </a:p>
                  </a:txBody>
                  <a:tcPr/>
                </a:tc>
                <a:tc>
                  <a:txBody>
                    <a:bodyPr/>
                    <a:lstStyle/>
                    <a:p>
                      <a:pPr algn="r"/>
                      <a:r>
                        <a:rPr lang="en-US" sz="1300" dirty="0"/>
                        <a:t>17.47</a:t>
                      </a:r>
                    </a:p>
                  </a:txBody>
                  <a:tcPr/>
                </a:tc>
                <a:tc>
                  <a:txBody>
                    <a:bodyPr/>
                    <a:lstStyle/>
                    <a:p>
                      <a:pPr algn="r"/>
                      <a:r>
                        <a:rPr lang="en-US" sz="1300" dirty="0"/>
                        <a:t>32.68</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53414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How about VR?</a:t>
            </a:r>
          </a:p>
        </p:txBody>
      </p:sp>
      <p:sp>
        <p:nvSpPr>
          <p:cNvPr id="3" name="Marcador de contenido 2"/>
          <p:cNvSpPr>
            <a:spLocks noGrp="1"/>
          </p:cNvSpPr>
          <p:nvPr>
            <p:ph idx="1"/>
          </p:nvPr>
        </p:nvSpPr>
        <p:spPr>
          <a:xfrm>
            <a:off x="711200" y="2006599"/>
            <a:ext cx="10769600" cy="4326467"/>
          </a:xfrm>
        </p:spPr>
        <p:txBody>
          <a:bodyPr>
            <a:normAutofit/>
          </a:bodyPr>
          <a:lstStyle/>
          <a:p>
            <a:r>
              <a:rPr lang="en-US" sz="3600" dirty="0"/>
              <a:t>We are working on the </a:t>
            </a:r>
            <a:r>
              <a:rPr lang="en-US" sz="3600" dirty="0" err="1"/>
              <a:t>StarVR</a:t>
            </a:r>
            <a:r>
              <a:rPr lang="en-US" sz="3600" dirty="0"/>
              <a:t> SDK. </a:t>
            </a:r>
            <a:r>
              <a:rPr lang="en-US" sz="3600" dirty="0" err="1"/>
              <a:t>StarVR</a:t>
            </a:r>
            <a:r>
              <a:rPr lang="en-US" sz="3600" dirty="0"/>
              <a:t> uses a large field of view with very high resolution</a:t>
            </a:r>
          </a:p>
          <a:p>
            <a:r>
              <a:rPr lang="en-US" sz="3600" dirty="0"/>
              <a:t>The Visibility Buffer helps substantially with performance here</a:t>
            </a:r>
          </a:p>
          <a:p>
            <a:pPr lvl="1"/>
            <a:r>
              <a:rPr lang="en-US" sz="2667" dirty="0"/>
              <a:t>We cull and prepare the data for all views and the shadow map views in one go</a:t>
            </a:r>
          </a:p>
        </p:txBody>
      </p:sp>
    </p:spTree>
    <p:extLst>
      <p:ext uri="{BB962C8B-B14F-4D97-AF65-F5344CB8AC3E}">
        <p14:creationId xmlns:p14="http://schemas.microsoft.com/office/powerpoint/2010/main" val="3430627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Executive Summary</a:t>
            </a:r>
          </a:p>
        </p:txBody>
      </p:sp>
      <p:sp>
        <p:nvSpPr>
          <p:cNvPr id="3" name="Marcador de contenido 2"/>
          <p:cNvSpPr>
            <a:spLocks noGrp="1"/>
          </p:cNvSpPr>
          <p:nvPr>
            <p:ph idx="1"/>
          </p:nvPr>
        </p:nvSpPr>
        <p:spPr>
          <a:xfrm>
            <a:off x="711200" y="2006599"/>
            <a:ext cx="10769600" cy="4326467"/>
          </a:xfrm>
        </p:spPr>
        <p:txBody>
          <a:bodyPr>
            <a:normAutofit fontScale="85000" lnSpcReduction="20000"/>
          </a:bodyPr>
          <a:lstStyle/>
          <a:p>
            <a:pPr marL="0" indent="0">
              <a:buNone/>
            </a:pPr>
            <a:r>
              <a:rPr lang="en-US" sz="3600" dirty="0"/>
              <a:t>We built a rendering system that</a:t>
            </a:r>
          </a:p>
          <a:p>
            <a:r>
              <a:rPr lang="en-US" sz="3600" dirty="0"/>
              <a:t>Cluster culls and filters triangles for different views like main view, shadow view, reflection view, GI view etc. at the same time</a:t>
            </a:r>
          </a:p>
          <a:p>
            <a:r>
              <a:rPr lang="en-US" sz="3600" dirty="0"/>
              <a:t>The optimized triangles are used to fill a screen-space Visibility Buffer or more Visibility Buffers for more views</a:t>
            </a:r>
          </a:p>
          <a:p>
            <a:r>
              <a:rPr lang="en-US" sz="3600" dirty="0"/>
              <a:t>We then render lights, shadows, bounce lights with the optimized geometry based on visibility</a:t>
            </a:r>
          </a:p>
          <a:p>
            <a:r>
              <a:rPr lang="en-US" sz="3600" dirty="0"/>
              <a:t>We can differ between visibility of geometry and shading frequency</a:t>
            </a:r>
          </a:p>
          <a:p>
            <a:r>
              <a:rPr lang="en-US" sz="3600" dirty="0"/>
              <a:t>We can light per triangle or in so called object space</a:t>
            </a:r>
            <a:endParaRPr lang="en-US" sz="2667" dirty="0"/>
          </a:p>
          <a:p>
            <a:endParaRPr lang="en-US" sz="3067" dirty="0"/>
          </a:p>
        </p:txBody>
      </p:sp>
    </p:spTree>
    <p:extLst>
      <p:ext uri="{BB962C8B-B14F-4D97-AF65-F5344CB8AC3E}">
        <p14:creationId xmlns:p14="http://schemas.microsoft.com/office/powerpoint/2010/main" val="14440140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Future work</a:t>
            </a:r>
          </a:p>
        </p:txBody>
      </p:sp>
      <p:sp>
        <p:nvSpPr>
          <p:cNvPr id="3" name="Marcador de contenido 2"/>
          <p:cNvSpPr>
            <a:spLocks noGrp="1"/>
          </p:cNvSpPr>
          <p:nvPr>
            <p:ph idx="1"/>
          </p:nvPr>
        </p:nvSpPr>
        <p:spPr/>
        <p:txBody>
          <a:bodyPr>
            <a:normAutofit/>
          </a:bodyPr>
          <a:lstStyle/>
          <a:p>
            <a:r>
              <a:rPr lang="en-US" sz="3200" dirty="0"/>
              <a:t>Re-use culled triangles over several frames</a:t>
            </a:r>
          </a:p>
          <a:p>
            <a:r>
              <a:rPr lang="en-US" sz="3200" dirty="0"/>
              <a:t>Use </a:t>
            </a:r>
            <a:r>
              <a:rPr lang="en-US" sz="3200" dirty="0" err="1"/>
              <a:t>intrinsics</a:t>
            </a:r>
            <a:r>
              <a:rPr lang="en-US" sz="3200" dirty="0"/>
              <a:t> for several parts of the pipeline [</a:t>
            </a:r>
            <a:r>
              <a:rPr lang="en-US" sz="3200" dirty="0" err="1"/>
              <a:t>Chajdas</a:t>
            </a:r>
            <a:r>
              <a:rPr lang="en-US" sz="3200" dirty="0"/>
              <a:t> Compaction]</a:t>
            </a:r>
          </a:p>
          <a:p>
            <a:r>
              <a:rPr lang="en-US" sz="3200" dirty="0"/>
              <a:t>Better improve asynchronous scheduling</a:t>
            </a:r>
          </a:p>
          <a:p>
            <a:pPr lvl="1"/>
            <a:r>
              <a:rPr lang="en-US" sz="2400" dirty="0" err="1"/>
              <a:t>Async</a:t>
            </a:r>
            <a:r>
              <a:rPr lang="en-US" sz="2400" dirty="0"/>
              <a:t> compute is powerful</a:t>
            </a:r>
          </a:p>
          <a:p>
            <a:endParaRPr lang="en-US" dirty="0">
              <a:latin typeface="+mn-lt"/>
            </a:endParaRPr>
          </a:p>
        </p:txBody>
      </p:sp>
    </p:spTree>
    <p:extLst>
      <p:ext uri="{BB962C8B-B14F-4D97-AF65-F5344CB8AC3E}">
        <p14:creationId xmlns:p14="http://schemas.microsoft.com/office/powerpoint/2010/main" val="3899465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Credits</a:t>
            </a:r>
          </a:p>
        </p:txBody>
      </p:sp>
      <p:sp>
        <p:nvSpPr>
          <p:cNvPr id="3" name="Marcador de contenido 2"/>
          <p:cNvSpPr>
            <a:spLocks noGrp="1"/>
          </p:cNvSpPr>
          <p:nvPr>
            <p:ph idx="1"/>
          </p:nvPr>
        </p:nvSpPr>
        <p:spPr/>
        <p:txBody>
          <a:bodyPr>
            <a:normAutofit/>
          </a:bodyPr>
          <a:lstStyle/>
          <a:p>
            <a:r>
              <a:rPr lang="en-US" sz="2000" dirty="0"/>
              <a:t>Christoph </a:t>
            </a:r>
            <a:r>
              <a:rPr lang="en-US" sz="2000" dirty="0" err="1"/>
              <a:t>Schied</a:t>
            </a:r>
            <a:r>
              <a:rPr lang="en-US" sz="2000" dirty="0"/>
              <a:t> – wrote </a:t>
            </a:r>
            <a:r>
              <a:rPr lang="en-US" sz="2000" dirty="0" smtClean="0"/>
              <a:t>an implementation </a:t>
            </a:r>
            <a:r>
              <a:rPr lang="en-US" sz="2000" dirty="0"/>
              <a:t>of his paper with the OpenGL 4.5 run-time at our office</a:t>
            </a:r>
          </a:p>
          <a:p>
            <a:r>
              <a:rPr lang="en-US" sz="2800" dirty="0"/>
              <a:t>Confetti People</a:t>
            </a:r>
          </a:p>
          <a:p>
            <a:pPr lvl="1"/>
            <a:r>
              <a:rPr lang="en-US" sz="2000" dirty="0" err="1"/>
              <a:t>Marijn</a:t>
            </a:r>
            <a:r>
              <a:rPr lang="en-US" sz="2000" dirty="0"/>
              <a:t> </a:t>
            </a:r>
            <a:r>
              <a:rPr lang="en-US" sz="2000" dirty="0" err="1"/>
              <a:t>Tamis</a:t>
            </a:r>
            <a:r>
              <a:rPr lang="en-US" sz="2000" dirty="0"/>
              <a:t> – wrote the initial OpenGL 4.5 run-time</a:t>
            </a:r>
          </a:p>
          <a:p>
            <a:pPr lvl="1"/>
            <a:r>
              <a:rPr lang="en-US" sz="2000" dirty="0"/>
              <a:t>Leroy </a:t>
            </a:r>
            <a:r>
              <a:rPr lang="en-US" sz="2000" dirty="0" err="1"/>
              <a:t>Sikkes</a:t>
            </a:r>
            <a:r>
              <a:rPr lang="en-US" sz="2000" dirty="0"/>
              <a:t> – wrote the initial DirectX 12 run-time and added hardware performance counters</a:t>
            </a:r>
          </a:p>
          <a:p>
            <a:pPr lvl="1"/>
            <a:r>
              <a:rPr lang="en-US" sz="2000" dirty="0"/>
              <a:t>Max </a:t>
            </a:r>
            <a:r>
              <a:rPr lang="en-US" sz="2000" dirty="0" err="1"/>
              <a:t>Oomen</a:t>
            </a:r>
            <a:r>
              <a:rPr lang="en-US" sz="2000" dirty="0"/>
              <a:t> (intern) added linear lighting and fixed many bugs</a:t>
            </a:r>
          </a:p>
          <a:p>
            <a:pPr lvl="1"/>
            <a:r>
              <a:rPr lang="en-US" sz="2000" dirty="0"/>
              <a:t>Jesús Gumbau – added triangle filtering, came up with the idea and implemented re-usage of  filtered triangle data and made it cross-platform running on NVIDIA  and AMD GPUs and then brought it to DirectX 12</a:t>
            </a:r>
          </a:p>
          <a:p>
            <a:pPr lvl="1"/>
            <a:r>
              <a:rPr lang="en-US" sz="2000" dirty="0"/>
              <a:t>Jordan Logan – brought it to XBOX One and optimized for this console</a:t>
            </a:r>
          </a:p>
          <a:p>
            <a:endParaRPr lang="en-US" dirty="0"/>
          </a:p>
          <a:p>
            <a:endParaRPr lang="en-US" dirty="0">
              <a:latin typeface="+mn-lt"/>
            </a:endParaRPr>
          </a:p>
        </p:txBody>
      </p:sp>
    </p:spTree>
    <p:extLst>
      <p:ext uri="{BB962C8B-B14F-4D97-AF65-F5344CB8AC3E}">
        <p14:creationId xmlns:p14="http://schemas.microsoft.com/office/powerpoint/2010/main" val="15896629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Credits</a:t>
            </a:r>
          </a:p>
        </p:txBody>
      </p:sp>
      <p:sp>
        <p:nvSpPr>
          <p:cNvPr id="3" name="Marcador de contenido 2"/>
          <p:cNvSpPr>
            <a:spLocks noGrp="1"/>
          </p:cNvSpPr>
          <p:nvPr>
            <p:ph idx="1"/>
          </p:nvPr>
        </p:nvSpPr>
        <p:spPr/>
        <p:txBody>
          <a:bodyPr>
            <a:normAutofit/>
          </a:bodyPr>
          <a:lstStyle/>
          <a:p>
            <a:r>
              <a:rPr lang="en-US" sz="3200" dirty="0"/>
              <a:t>Most of the code for triangle culling and filtering is based on [</a:t>
            </a:r>
            <a:r>
              <a:rPr lang="en-US" sz="3200" dirty="0" err="1"/>
              <a:t>Chajdas</a:t>
            </a:r>
            <a:r>
              <a:rPr lang="en-US" sz="3200" dirty="0"/>
              <a:t>]. We added three features:</a:t>
            </a:r>
          </a:p>
          <a:p>
            <a:pPr lvl="1"/>
            <a:r>
              <a:rPr lang="en-US" dirty="0"/>
              <a:t>MSAA support for small triangle removal</a:t>
            </a:r>
          </a:p>
          <a:p>
            <a:pPr lvl="1"/>
            <a:r>
              <a:rPr lang="en-US" dirty="0"/>
              <a:t>Triangle in front of Near Plane culling</a:t>
            </a:r>
          </a:p>
          <a:p>
            <a:pPr lvl="1"/>
            <a:r>
              <a:rPr lang="en-US"/>
              <a:t>Multi-Viewport support</a:t>
            </a:r>
            <a:endParaRPr lang="en-US" dirty="0"/>
          </a:p>
        </p:txBody>
      </p:sp>
    </p:spTree>
    <p:extLst>
      <p:ext uri="{BB962C8B-B14F-4D97-AF65-F5344CB8AC3E}">
        <p14:creationId xmlns:p14="http://schemas.microsoft.com/office/powerpoint/2010/main" val="17801611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Acknowledgements</a:t>
            </a:r>
          </a:p>
        </p:txBody>
      </p:sp>
      <p:sp>
        <p:nvSpPr>
          <p:cNvPr id="3" name="Marcador de contenido 2"/>
          <p:cNvSpPr>
            <a:spLocks noGrp="1"/>
          </p:cNvSpPr>
          <p:nvPr>
            <p:ph idx="1"/>
          </p:nvPr>
        </p:nvSpPr>
        <p:spPr/>
        <p:txBody>
          <a:bodyPr/>
          <a:lstStyle/>
          <a:p>
            <a:r>
              <a:rPr lang="en-US" sz="2000" dirty="0"/>
              <a:t>Graham </a:t>
            </a:r>
            <a:r>
              <a:rPr lang="en-US" sz="2000" dirty="0" err="1"/>
              <a:t>Wihlidal</a:t>
            </a:r>
            <a:r>
              <a:rPr lang="en-US" sz="2000" dirty="0"/>
              <a:t> DICE Frostbite</a:t>
            </a:r>
          </a:p>
          <a:p>
            <a:r>
              <a:rPr lang="en-US" sz="2000" dirty="0"/>
              <a:t>Nicolas </a:t>
            </a:r>
            <a:r>
              <a:rPr lang="en-US" sz="2000" dirty="0" err="1"/>
              <a:t>Thibieroz</a:t>
            </a:r>
            <a:r>
              <a:rPr lang="en-US" sz="2000" dirty="0"/>
              <a:t>, Gareth Thomas, Matthaeus </a:t>
            </a:r>
            <a:r>
              <a:rPr lang="en-US" sz="2000" dirty="0" err="1"/>
              <a:t>Chajdas</a:t>
            </a:r>
            <a:r>
              <a:rPr lang="en-US" sz="2000" dirty="0"/>
              <a:t>, Steven Tovey AMD</a:t>
            </a:r>
          </a:p>
          <a:p>
            <a:r>
              <a:rPr lang="en-US" sz="2000" dirty="0"/>
              <a:t>Mike Acton Insomniac</a:t>
            </a:r>
          </a:p>
          <a:p>
            <a:r>
              <a:rPr lang="en-US" sz="2000" dirty="0"/>
              <a:t>James McLaren, Q-Games</a:t>
            </a:r>
          </a:p>
          <a:p>
            <a:r>
              <a:rPr lang="en-US" sz="2000" dirty="0"/>
              <a:t>Remi Arnaud, </a:t>
            </a:r>
            <a:r>
              <a:rPr lang="en-US" sz="2000" dirty="0" err="1"/>
              <a:t>Starbreeze</a:t>
            </a:r>
            <a:r>
              <a:rPr lang="en-US" sz="2000" dirty="0"/>
              <a:t> / </a:t>
            </a:r>
            <a:r>
              <a:rPr lang="en-US" sz="2000" dirty="0" err="1"/>
              <a:t>StarVR</a:t>
            </a:r>
            <a:endParaRPr lang="en-US" sz="2000" dirty="0"/>
          </a:p>
          <a:p>
            <a:r>
              <a:rPr lang="en-US" sz="2000" dirty="0"/>
              <a:t>Kev </a:t>
            </a:r>
            <a:r>
              <a:rPr lang="en-US" sz="2000"/>
              <a:t>Gee Microsoft</a:t>
            </a:r>
            <a:endParaRPr lang="en-US" sz="2000" dirty="0"/>
          </a:p>
          <a:p>
            <a:endParaRPr lang="en-US" sz="2000" dirty="0"/>
          </a:p>
          <a:p>
            <a:endParaRPr lang="en-US" sz="2000" dirty="0"/>
          </a:p>
          <a:p>
            <a:endParaRPr lang="en-US" sz="2000" dirty="0"/>
          </a:p>
          <a:p>
            <a:endParaRPr lang="en-US" dirty="0"/>
          </a:p>
          <a:p>
            <a:endParaRPr lang="en-US" dirty="0">
              <a:latin typeface="+mn-lt"/>
            </a:endParaRPr>
          </a:p>
        </p:txBody>
      </p:sp>
    </p:spTree>
    <p:extLst>
      <p:ext uri="{BB962C8B-B14F-4D97-AF65-F5344CB8AC3E}">
        <p14:creationId xmlns:p14="http://schemas.microsoft.com/office/powerpoint/2010/main" val="38833616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References</a:t>
            </a:r>
          </a:p>
        </p:txBody>
      </p:sp>
      <p:sp>
        <p:nvSpPr>
          <p:cNvPr id="3" name="Marcador de contenido 2"/>
          <p:cNvSpPr>
            <a:spLocks noGrp="1"/>
          </p:cNvSpPr>
          <p:nvPr>
            <p:ph idx="1"/>
          </p:nvPr>
        </p:nvSpPr>
        <p:spPr/>
        <p:txBody>
          <a:bodyPr>
            <a:normAutofit/>
          </a:bodyPr>
          <a:lstStyle/>
          <a:p>
            <a:r>
              <a:rPr lang="en-US" sz="1400" dirty="0"/>
              <a:t>[Burns] Christopher A. Burns, Warren A. Hunt “The Visibility Buffer: A Cache-Friendly Approach to Deferred Shading” Journal of Computer Graphics Techniques (JCGT) 2:2 (2013), 55- 69. Available online at </a:t>
            </a:r>
            <a:r>
              <a:rPr lang="en-US" sz="1400" dirty="0">
                <a:hlinkClick r:id="rId3"/>
              </a:rPr>
              <a:t>http://jcgt.org/published/0002/02/04</a:t>
            </a:r>
            <a:endParaRPr lang="en-US" sz="1400" dirty="0"/>
          </a:p>
          <a:p>
            <a:r>
              <a:rPr lang="en-US" sz="1400" dirty="0"/>
              <a:t>[</a:t>
            </a:r>
            <a:r>
              <a:rPr lang="en-US" sz="1400" dirty="0" err="1"/>
              <a:t>Chajdas</a:t>
            </a:r>
            <a:r>
              <a:rPr lang="en-US" sz="1400" dirty="0"/>
              <a:t>] Matthaeus </a:t>
            </a:r>
            <a:r>
              <a:rPr lang="en-US" sz="1400" dirty="0" err="1"/>
              <a:t>Chajdas</a:t>
            </a:r>
            <a:r>
              <a:rPr lang="en-US" sz="1400" dirty="0"/>
              <a:t>  “</a:t>
            </a:r>
            <a:r>
              <a:rPr lang="en-US" sz="1400" dirty="0" err="1"/>
              <a:t>GeometryFX</a:t>
            </a:r>
            <a:r>
              <a:rPr lang="en-US" sz="1400" dirty="0"/>
              <a:t>” </a:t>
            </a:r>
            <a:r>
              <a:rPr lang="en-US" sz="1400" dirty="0">
                <a:hlinkClick r:id="rId4"/>
              </a:rPr>
              <a:t>http://gpuopen.com/gaming-product/geometryfx/</a:t>
            </a:r>
            <a:endParaRPr lang="en-US" sz="1400" dirty="0"/>
          </a:p>
          <a:p>
            <a:r>
              <a:rPr lang="en-US" sz="1400" dirty="0"/>
              <a:t>[</a:t>
            </a:r>
            <a:r>
              <a:rPr lang="en-US" sz="1400" dirty="0" err="1"/>
              <a:t>Chajdas</a:t>
            </a:r>
            <a:r>
              <a:rPr lang="en-US" sz="1400" dirty="0"/>
              <a:t> Compaction] Matthaeus </a:t>
            </a:r>
            <a:r>
              <a:rPr lang="en-US" sz="1400" dirty="0" err="1"/>
              <a:t>Chajdas</a:t>
            </a:r>
            <a:r>
              <a:rPr lang="en-US" sz="1400" dirty="0"/>
              <a:t>  “Fast compaction with </a:t>
            </a:r>
            <a:r>
              <a:rPr lang="en-US" sz="1400" dirty="0" err="1"/>
              <a:t>mbcnt</a:t>
            </a:r>
            <a:r>
              <a:rPr lang="en-US" sz="1400" dirty="0"/>
              <a:t>”, http://gpuopen.com/fast-compaction-with-mbcnt/</a:t>
            </a:r>
          </a:p>
          <a:p>
            <a:r>
              <a:rPr lang="en-GB" sz="1400" dirty="0"/>
              <a:t>[Edge] Edge Library, PS3 SDK</a:t>
            </a:r>
            <a:endParaRPr lang="en-US" sz="1400" dirty="0"/>
          </a:p>
          <a:p>
            <a:r>
              <a:rPr lang="en-US" sz="1400" dirty="0"/>
              <a:t>[Engel2009] Wolfgang Engel, “Light Pre-Pass”, “</a:t>
            </a:r>
            <a:r>
              <a:rPr lang="en-GB" sz="1400" dirty="0"/>
              <a:t>Advances in Real-Time Rendering in 3D Graphics and Games</a:t>
            </a:r>
            <a:r>
              <a:rPr lang="en-US" sz="1400" dirty="0"/>
              <a:t>”, SIGGRAPH 2009, </a:t>
            </a:r>
            <a:r>
              <a:rPr lang="en-US" sz="1400" dirty="0">
                <a:hlinkClick r:id="rId5"/>
              </a:rPr>
              <a:t>http://halo.bungie.net/news/content.aspx?link=Siggraph_09</a:t>
            </a:r>
            <a:endParaRPr lang="en-US" sz="1400" dirty="0"/>
          </a:p>
          <a:p>
            <a:r>
              <a:rPr lang="en-US" sz="1400" dirty="0"/>
              <a:t>[</a:t>
            </a:r>
            <a:r>
              <a:rPr lang="en-US" sz="1400" dirty="0" err="1"/>
              <a:t>Lagarde</a:t>
            </a:r>
            <a:r>
              <a:rPr lang="en-US" sz="1400" dirty="0"/>
              <a:t>] Sebastien </a:t>
            </a:r>
            <a:r>
              <a:rPr lang="en-US" sz="1400" dirty="0" err="1"/>
              <a:t>Lagarde</a:t>
            </a:r>
            <a:r>
              <a:rPr lang="en-US" sz="1400" dirty="0"/>
              <a:t>, Charles de </a:t>
            </a:r>
            <a:r>
              <a:rPr lang="en-US" sz="1400" dirty="0" err="1"/>
              <a:t>Rousiers</a:t>
            </a:r>
            <a:r>
              <a:rPr lang="en-US" sz="1400" dirty="0"/>
              <a:t>, “Moving Frostbite to Physically Based Rendering”, Course notes SIGGRAPH 2014</a:t>
            </a:r>
          </a:p>
          <a:p>
            <a:r>
              <a:rPr lang="en-US" sz="1400" dirty="0"/>
              <a:t>[</a:t>
            </a:r>
            <a:r>
              <a:rPr lang="en-US" sz="1400" dirty="0" err="1"/>
              <a:t>Olano</a:t>
            </a:r>
            <a:r>
              <a:rPr lang="en-US" sz="1400" dirty="0"/>
              <a:t>] Marc </a:t>
            </a:r>
            <a:r>
              <a:rPr lang="en-US" sz="1400" dirty="0" err="1"/>
              <a:t>Olano</a:t>
            </a:r>
            <a:r>
              <a:rPr lang="en-US" sz="1400" dirty="0"/>
              <a:t>, </a:t>
            </a:r>
            <a:r>
              <a:rPr lang="en-US" sz="1400" dirty="0">
                <a:hlinkClick r:id="rId6"/>
              </a:rPr>
              <a:t>http://www.cs.unc.edu/~olano/papers/2dh-tri/2dh-tri.pdf</a:t>
            </a:r>
            <a:endParaRPr lang="en-US" sz="1400" dirty="0"/>
          </a:p>
          <a:p>
            <a:r>
              <a:rPr lang="en-US" sz="1400" dirty="0"/>
              <a:t>[Schied2015] Christoph </a:t>
            </a:r>
            <a:r>
              <a:rPr lang="en-US" sz="1400" dirty="0" err="1"/>
              <a:t>Schied</a:t>
            </a:r>
            <a:r>
              <a:rPr lang="en-US" sz="1400" dirty="0"/>
              <a:t>, Carsten </a:t>
            </a:r>
            <a:r>
              <a:rPr lang="en-US" sz="1400" dirty="0" err="1"/>
              <a:t>Dachsbacher</a:t>
            </a:r>
            <a:r>
              <a:rPr lang="en-US" sz="1400" dirty="0"/>
              <a:t> “Deferred Attribute Interpolation for Memory-Efficient Deferred Shading”, </a:t>
            </a:r>
            <a:r>
              <a:rPr lang="en-US" sz="1400" dirty="0">
                <a:hlinkClick r:id="rId7"/>
              </a:rPr>
              <a:t>http://cg.ivd.kit.edu/publications/2015/dais/DAIS.pdf</a:t>
            </a:r>
            <a:endParaRPr lang="en-US" sz="1400" dirty="0"/>
          </a:p>
          <a:p>
            <a:r>
              <a:rPr lang="en-US" sz="1400" dirty="0"/>
              <a:t>[Schied2016] Christoph </a:t>
            </a:r>
            <a:r>
              <a:rPr lang="en-US" sz="1400" dirty="0" err="1"/>
              <a:t>Schied</a:t>
            </a:r>
            <a:r>
              <a:rPr lang="en-US" sz="1400" dirty="0"/>
              <a:t>, </a:t>
            </a:r>
            <a:r>
              <a:rPr lang="en-US" sz="1400" dirty="0" err="1"/>
              <a:t>Carten</a:t>
            </a:r>
            <a:r>
              <a:rPr lang="en-US" sz="1400" dirty="0"/>
              <a:t> </a:t>
            </a:r>
            <a:r>
              <a:rPr lang="en-US" sz="1400" dirty="0" err="1"/>
              <a:t>Dachsbacher</a:t>
            </a:r>
            <a:r>
              <a:rPr lang="en-US" sz="1400" dirty="0"/>
              <a:t> “Deferred Attribute Interpolation Shading”, GPU Pro 7, CRC Press / shorter and free version: http://cg.ivd.kit.edu/publications/2015/dais/DAIS.pdf</a:t>
            </a:r>
          </a:p>
          <a:p>
            <a:r>
              <a:rPr lang="en-US" sz="1400" dirty="0"/>
              <a:t>[</a:t>
            </a:r>
            <a:r>
              <a:rPr lang="en-US" sz="1400" dirty="0" err="1"/>
              <a:t>Wihlidal</a:t>
            </a:r>
            <a:r>
              <a:rPr lang="en-US" sz="1400" dirty="0"/>
              <a:t>] Graham </a:t>
            </a:r>
            <a:r>
              <a:rPr lang="en-US" sz="1400" dirty="0" err="1"/>
              <a:t>Wihlidal</a:t>
            </a:r>
            <a:r>
              <a:rPr lang="en-US" sz="1400" dirty="0"/>
              <a:t>, “</a:t>
            </a:r>
            <a:r>
              <a:rPr lang="en-GB" sz="1400" dirty="0"/>
              <a:t>Optimizing the Graphics Pipeline with Compute”, GDC 2016, </a:t>
            </a:r>
            <a:r>
              <a:rPr lang="en-GB" sz="1400" dirty="0">
                <a:hlinkClick r:id="rId8"/>
              </a:rPr>
              <a:t>http://www.frostbite.com/2016/03/optimizing-the-graphics-pipeline-with-compute/</a:t>
            </a:r>
            <a:endParaRPr lang="en-GB" sz="1400" dirty="0"/>
          </a:p>
          <a:p>
            <a:endParaRPr lang="en-US" dirty="0"/>
          </a:p>
          <a:p>
            <a:endParaRPr lang="en-US" dirty="0">
              <a:latin typeface="+mn-lt"/>
            </a:endParaRPr>
          </a:p>
        </p:txBody>
      </p:sp>
    </p:spTree>
    <p:extLst>
      <p:ext uri="{BB962C8B-B14F-4D97-AF65-F5344CB8AC3E}">
        <p14:creationId xmlns:p14="http://schemas.microsoft.com/office/powerpoint/2010/main" val="3236352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457200" lvl="1" indent="0">
              <a:buNone/>
            </a:pPr>
            <a:r>
              <a:rPr lang="en-US" dirty="0">
                <a:latin typeface="+mn-lt"/>
              </a:rPr>
              <a:t>wolf@conffx.com</a:t>
            </a:r>
          </a:p>
        </p:txBody>
      </p:sp>
    </p:spTree>
    <p:extLst>
      <p:ext uri="{BB962C8B-B14F-4D97-AF65-F5344CB8AC3E}">
        <p14:creationId xmlns:p14="http://schemas.microsoft.com/office/powerpoint/2010/main" val="3459379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noProof="0" dirty="0"/>
              <a:t>High-Level View 2014</a:t>
            </a:r>
          </a:p>
        </p:txBody>
      </p:sp>
      <p:sp>
        <p:nvSpPr>
          <p:cNvPr id="23" name="TextBox 3"/>
          <p:cNvSpPr txBox="1">
            <a:spLocks noChangeArrowheads="1"/>
          </p:cNvSpPr>
          <p:nvPr/>
        </p:nvSpPr>
        <p:spPr bwMode="auto">
          <a:xfrm>
            <a:off x="381000" y="1709059"/>
            <a:ext cx="4027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G-Buffer – Frostbite Engine [</a:t>
            </a:r>
            <a:r>
              <a:rPr lang="en-US" altLang="en-US" dirty="0" err="1"/>
              <a:t>Lagarde</a:t>
            </a:r>
            <a:r>
              <a:rPr lang="en-US" altLang="en-US" dirty="0"/>
              <a:t>]</a:t>
            </a:r>
          </a:p>
        </p:txBody>
      </p:sp>
      <p:sp>
        <p:nvSpPr>
          <p:cNvPr id="24" name="Rectangle 3"/>
          <p:cNvSpPr>
            <a:spLocks noChangeArrowheads="1"/>
          </p:cNvSpPr>
          <p:nvPr/>
        </p:nvSpPr>
        <p:spPr bwMode="auto">
          <a:xfrm>
            <a:off x="6379027" y="2710545"/>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Depth Buffer</a:t>
            </a:r>
          </a:p>
        </p:txBody>
      </p:sp>
      <p:sp>
        <p:nvSpPr>
          <p:cNvPr id="25" name="Rectangle 4"/>
          <p:cNvSpPr>
            <a:spLocks noChangeArrowheads="1"/>
          </p:cNvSpPr>
          <p:nvPr/>
        </p:nvSpPr>
        <p:spPr bwMode="auto">
          <a:xfrm>
            <a:off x="2362200" y="41474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Deferred</a:t>
            </a:r>
            <a:br>
              <a:rPr lang="en-US" altLang="en-US">
                <a:latin typeface="Calibri" panose="020F0502020204030204" pitchFamily="34" charset="0"/>
              </a:rPr>
            </a:br>
            <a:r>
              <a:rPr lang="en-US" altLang="en-US">
                <a:latin typeface="Calibri" panose="020F0502020204030204" pitchFamily="34" charset="0"/>
              </a:rPr>
              <a:t>Lighting</a:t>
            </a:r>
          </a:p>
        </p:txBody>
      </p:sp>
      <p:sp>
        <p:nvSpPr>
          <p:cNvPr id="26" name="Rectangle 6"/>
          <p:cNvSpPr>
            <a:spLocks noChangeArrowheads="1"/>
          </p:cNvSpPr>
          <p:nvPr/>
        </p:nvSpPr>
        <p:spPr bwMode="auto">
          <a:xfrm>
            <a:off x="9004752" y="5366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alibri" panose="020F0502020204030204" pitchFamily="34" charset="0"/>
              </a:rPr>
              <a:t>Forward </a:t>
            </a:r>
            <a:br>
              <a:rPr lang="en-US" altLang="en-US">
                <a:latin typeface="Calibri" panose="020F0502020204030204" pitchFamily="34" charset="0"/>
              </a:rPr>
            </a:br>
            <a:r>
              <a:rPr lang="en-US" altLang="en-US">
                <a:latin typeface="Calibri" panose="020F0502020204030204" pitchFamily="34" charset="0"/>
              </a:rPr>
              <a:t>Rendering</a:t>
            </a:r>
          </a:p>
        </p:txBody>
      </p:sp>
      <p:sp>
        <p:nvSpPr>
          <p:cNvPr id="27" name="Text Box 11"/>
          <p:cNvSpPr txBox="1">
            <a:spLocks noChangeArrowheads="1"/>
          </p:cNvSpPr>
          <p:nvPr/>
        </p:nvSpPr>
        <p:spPr bwMode="auto">
          <a:xfrm>
            <a:off x="4267200" y="4680859"/>
            <a:ext cx="1567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alibri" panose="020F0502020204030204" pitchFamily="34" charset="0"/>
              </a:rPr>
              <a:t>Switch off depth write</a:t>
            </a:r>
          </a:p>
        </p:txBody>
      </p:sp>
      <p:cxnSp>
        <p:nvCxnSpPr>
          <p:cNvPr id="28" name="AutoShape 13"/>
          <p:cNvCxnSpPr>
            <a:cxnSpLocks noChangeShapeType="1"/>
            <a:stCxn id="24" idx="3"/>
            <a:endCxn id="26" idx="0"/>
          </p:cNvCxnSpPr>
          <p:nvPr/>
        </p:nvCxnSpPr>
        <p:spPr bwMode="auto">
          <a:xfrm>
            <a:off x="7750627" y="3129645"/>
            <a:ext cx="1939925" cy="223701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9" name="Line 14"/>
          <p:cNvSpPr>
            <a:spLocks noChangeShapeType="1"/>
          </p:cNvSpPr>
          <p:nvPr/>
        </p:nvSpPr>
        <p:spPr bwMode="auto">
          <a:xfrm>
            <a:off x="3657600" y="3918859"/>
            <a:ext cx="1066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31" name="AutoShape 16"/>
          <p:cNvCxnSpPr>
            <a:cxnSpLocks noChangeShapeType="1"/>
            <a:stCxn id="24" idx="2"/>
            <a:endCxn id="25" idx="0"/>
          </p:cNvCxnSpPr>
          <p:nvPr/>
        </p:nvCxnSpPr>
        <p:spPr bwMode="auto">
          <a:xfrm rot="5400000">
            <a:off x="4757057" y="1839689"/>
            <a:ext cx="598714" cy="401682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2" name="Rectangle 17"/>
          <p:cNvSpPr>
            <a:spLocks noChangeArrowheads="1"/>
          </p:cNvSpPr>
          <p:nvPr/>
        </p:nvSpPr>
        <p:spPr bwMode="auto">
          <a:xfrm>
            <a:off x="1992313"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a:latin typeface="Calibri" panose="020F0502020204030204" pitchFamily="34" charset="0"/>
              </a:rPr>
              <a:t>BaseColor</a:t>
            </a:r>
            <a:r>
              <a:rPr lang="en-US" altLang="en-US" dirty="0">
                <a:latin typeface="Calibri" panose="020F0502020204030204" pitchFamily="34" charset="0"/>
              </a:rPr>
              <a:t> etc.</a:t>
            </a:r>
          </a:p>
        </p:txBody>
      </p:sp>
      <p:sp>
        <p:nvSpPr>
          <p:cNvPr id="33" name="Rectangle 18"/>
          <p:cNvSpPr>
            <a:spLocks noChangeArrowheads="1"/>
          </p:cNvSpPr>
          <p:nvPr/>
        </p:nvSpPr>
        <p:spPr bwMode="auto">
          <a:xfrm>
            <a:off x="544513"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a:latin typeface="Calibri" panose="020F0502020204030204" pitchFamily="34" charset="0"/>
              </a:rPr>
              <a:t>Normals</a:t>
            </a:r>
            <a:r>
              <a:rPr lang="en-US" altLang="en-US" dirty="0">
                <a:latin typeface="Calibri" panose="020F0502020204030204" pitchFamily="34" charset="0"/>
              </a:rPr>
              <a:t> etc.</a:t>
            </a:r>
          </a:p>
        </p:txBody>
      </p:sp>
      <p:sp>
        <p:nvSpPr>
          <p:cNvPr id="34" name="Rectangle 19"/>
          <p:cNvSpPr>
            <a:spLocks noChangeArrowheads="1"/>
          </p:cNvSpPr>
          <p:nvPr/>
        </p:nvSpPr>
        <p:spPr bwMode="auto">
          <a:xfrm>
            <a:off x="3429000" y="2699659"/>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a:latin typeface="Calibri" panose="020F0502020204030204" pitchFamily="34" charset="0"/>
              </a:rPr>
              <a:t>MetalMask</a:t>
            </a:r>
            <a:r>
              <a:rPr lang="en-US" altLang="en-US" dirty="0">
                <a:latin typeface="Calibri" panose="020F0502020204030204" pitchFamily="34" charset="0"/>
              </a:rPr>
              <a:t> etc.</a:t>
            </a:r>
          </a:p>
        </p:txBody>
      </p:sp>
      <p:cxnSp>
        <p:nvCxnSpPr>
          <p:cNvPr id="35" name="AutoShape 20"/>
          <p:cNvCxnSpPr>
            <a:cxnSpLocks noChangeShapeType="1"/>
            <a:stCxn id="34" idx="2"/>
            <a:endCxn id="25" idx="0"/>
          </p:cNvCxnSpPr>
          <p:nvPr/>
        </p:nvCxnSpPr>
        <p:spPr bwMode="auto">
          <a:xfrm rot="5400000">
            <a:off x="3276600" y="3309259"/>
            <a:ext cx="609600" cy="10668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6" name="AutoShape 21"/>
          <p:cNvCxnSpPr>
            <a:cxnSpLocks noChangeShapeType="1"/>
            <a:stCxn id="32" idx="2"/>
            <a:endCxn id="25" idx="0"/>
          </p:cNvCxnSpPr>
          <p:nvPr/>
        </p:nvCxnSpPr>
        <p:spPr bwMode="auto">
          <a:xfrm rot="16200000" flipH="1">
            <a:off x="2558257" y="3657715"/>
            <a:ext cx="609600" cy="36988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7" name="AutoShape 22"/>
          <p:cNvCxnSpPr>
            <a:cxnSpLocks noChangeShapeType="1"/>
            <a:stCxn id="33" idx="2"/>
            <a:endCxn id="25" idx="0"/>
          </p:cNvCxnSpPr>
          <p:nvPr/>
        </p:nvCxnSpPr>
        <p:spPr bwMode="auto">
          <a:xfrm rot="16200000" flipH="1">
            <a:off x="1834357" y="2933815"/>
            <a:ext cx="609600" cy="181768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8" name="Text Box 8"/>
          <p:cNvSpPr txBox="1">
            <a:spLocks noChangeArrowheads="1"/>
          </p:cNvSpPr>
          <p:nvPr/>
        </p:nvSpPr>
        <p:spPr bwMode="auto">
          <a:xfrm>
            <a:off x="1600200" y="2318659"/>
            <a:ext cx="2357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Render opaque objects</a:t>
            </a:r>
          </a:p>
        </p:txBody>
      </p:sp>
      <p:sp>
        <p:nvSpPr>
          <p:cNvPr id="39" name="Text Box 10"/>
          <p:cNvSpPr txBox="1">
            <a:spLocks noChangeArrowheads="1"/>
          </p:cNvSpPr>
          <p:nvPr/>
        </p:nvSpPr>
        <p:spPr bwMode="auto">
          <a:xfrm>
            <a:off x="7944302" y="2318659"/>
            <a:ext cx="2032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alibri" panose="020F0502020204030204" pitchFamily="34" charset="0"/>
              </a:rPr>
              <a:t>Transparent objects</a:t>
            </a:r>
          </a:p>
        </p:txBody>
      </p:sp>
      <p:cxnSp>
        <p:nvCxnSpPr>
          <p:cNvPr id="44" name="AutoShape 16"/>
          <p:cNvCxnSpPr>
            <a:cxnSpLocks noChangeShapeType="1"/>
          </p:cNvCxnSpPr>
          <p:nvPr/>
        </p:nvCxnSpPr>
        <p:spPr bwMode="auto">
          <a:xfrm rot="5400000">
            <a:off x="4000500" y="2618013"/>
            <a:ext cx="609600" cy="2514600"/>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5" name="AutoShape 20"/>
          <p:cNvCxnSpPr>
            <a:cxnSpLocks noChangeShapeType="1"/>
          </p:cNvCxnSpPr>
          <p:nvPr/>
        </p:nvCxnSpPr>
        <p:spPr bwMode="auto">
          <a:xfrm rot="5400000">
            <a:off x="3276600" y="3341913"/>
            <a:ext cx="609600" cy="1066800"/>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6" name="AutoShape 21"/>
          <p:cNvCxnSpPr>
            <a:cxnSpLocks noChangeShapeType="1"/>
          </p:cNvCxnSpPr>
          <p:nvPr/>
        </p:nvCxnSpPr>
        <p:spPr bwMode="auto">
          <a:xfrm rot="16200000" flipH="1">
            <a:off x="2558257" y="3690369"/>
            <a:ext cx="609600" cy="369887"/>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47" name="AutoShape 22"/>
          <p:cNvCxnSpPr>
            <a:cxnSpLocks noChangeShapeType="1"/>
          </p:cNvCxnSpPr>
          <p:nvPr/>
        </p:nvCxnSpPr>
        <p:spPr bwMode="auto">
          <a:xfrm rot="16200000" flipH="1">
            <a:off x="1834357" y="2966469"/>
            <a:ext cx="609600" cy="1817687"/>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51" name="Line 15"/>
          <p:cNvSpPr>
            <a:spLocks noChangeShapeType="1"/>
          </p:cNvSpPr>
          <p:nvPr/>
        </p:nvSpPr>
        <p:spPr bwMode="auto">
          <a:xfrm flipV="1">
            <a:off x="5715000" y="4386941"/>
            <a:ext cx="2959152" cy="272146"/>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cxnSp>
        <p:nvCxnSpPr>
          <p:cNvPr id="53" name="AutoShape 13"/>
          <p:cNvCxnSpPr>
            <a:cxnSpLocks noChangeShapeType="1"/>
            <a:stCxn id="39" idx="2"/>
          </p:cNvCxnSpPr>
          <p:nvPr/>
        </p:nvCxnSpPr>
        <p:spPr bwMode="auto">
          <a:xfrm rot="16200000" flipH="1">
            <a:off x="7991736" y="3656957"/>
            <a:ext cx="2667783" cy="729849"/>
          </a:xfrm>
          <a:prstGeom prst="bentConnector3">
            <a:avLst>
              <a:gd name="adj1" fmla="val 5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54" name="Text Box 23"/>
          <p:cNvSpPr txBox="1">
            <a:spLocks noChangeArrowheads="1"/>
          </p:cNvSpPr>
          <p:nvPr/>
        </p:nvSpPr>
        <p:spPr bwMode="auto">
          <a:xfrm>
            <a:off x="10385877" y="5627914"/>
            <a:ext cx="13388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latin typeface="Calibri" panose="020F0502020204030204" pitchFamily="34" charset="0"/>
              </a:rPr>
              <a:t>Sort Back-To-Front</a:t>
            </a:r>
          </a:p>
        </p:txBody>
      </p:sp>
      <p:sp>
        <p:nvSpPr>
          <p:cNvPr id="3" name="TextBox 2"/>
          <p:cNvSpPr txBox="1"/>
          <p:nvPr/>
        </p:nvSpPr>
        <p:spPr>
          <a:xfrm>
            <a:off x="479426" y="2699658"/>
            <a:ext cx="772969" cy="253916"/>
          </a:xfrm>
          <a:prstGeom prst="rect">
            <a:avLst/>
          </a:prstGeom>
          <a:noFill/>
        </p:spPr>
        <p:txBody>
          <a:bodyPr wrap="none" rtlCol="0">
            <a:spAutoFit/>
          </a:bodyPr>
          <a:lstStyle/>
          <a:p>
            <a:r>
              <a:rPr lang="en-US" sz="1050" dirty="0"/>
              <a:t>10:10:10:2</a:t>
            </a:r>
          </a:p>
        </p:txBody>
      </p:sp>
      <p:sp>
        <p:nvSpPr>
          <p:cNvPr id="40" name="TextBox 39"/>
          <p:cNvSpPr txBox="1"/>
          <p:nvPr/>
        </p:nvSpPr>
        <p:spPr>
          <a:xfrm>
            <a:off x="1927226" y="2699658"/>
            <a:ext cx="566181" cy="253916"/>
          </a:xfrm>
          <a:prstGeom prst="rect">
            <a:avLst/>
          </a:prstGeom>
          <a:noFill/>
        </p:spPr>
        <p:txBody>
          <a:bodyPr wrap="none" rtlCol="0">
            <a:spAutoFit/>
          </a:bodyPr>
          <a:lstStyle/>
          <a:p>
            <a:r>
              <a:rPr lang="en-US" sz="1050" dirty="0"/>
              <a:t>8:8:8:8</a:t>
            </a:r>
          </a:p>
        </p:txBody>
      </p:sp>
      <p:sp>
        <p:nvSpPr>
          <p:cNvPr id="41" name="TextBox 40"/>
          <p:cNvSpPr txBox="1"/>
          <p:nvPr/>
        </p:nvSpPr>
        <p:spPr>
          <a:xfrm>
            <a:off x="3380177" y="2699658"/>
            <a:ext cx="566181" cy="253916"/>
          </a:xfrm>
          <a:prstGeom prst="rect">
            <a:avLst/>
          </a:prstGeom>
          <a:noFill/>
        </p:spPr>
        <p:txBody>
          <a:bodyPr wrap="none" rtlCol="0">
            <a:spAutoFit/>
          </a:bodyPr>
          <a:lstStyle/>
          <a:p>
            <a:r>
              <a:rPr lang="en-US" sz="1050" dirty="0"/>
              <a:t>8:8:8:8</a:t>
            </a:r>
          </a:p>
        </p:txBody>
      </p:sp>
      <p:sp>
        <p:nvSpPr>
          <p:cNvPr id="42" name="TextBox 41"/>
          <p:cNvSpPr txBox="1"/>
          <p:nvPr/>
        </p:nvSpPr>
        <p:spPr>
          <a:xfrm>
            <a:off x="6859590" y="2723199"/>
            <a:ext cx="510076" cy="253916"/>
          </a:xfrm>
          <a:prstGeom prst="rect">
            <a:avLst/>
          </a:prstGeom>
          <a:noFill/>
        </p:spPr>
        <p:txBody>
          <a:bodyPr wrap="none" rtlCol="0">
            <a:spAutoFit/>
          </a:bodyPr>
          <a:lstStyle/>
          <a:p>
            <a:r>
              <a:rPr lang="en-US" sz="1050" dirty="0"/>
              <a:t>32-bit</a:t>
            </a:r>
          </a:p>
        </p:txBody>
      </p:sp>
      <p:sp>
        <p:nvSpPr>
          <p:cNvPr id="43" name="Rectangle 19"/>
          <p:cNvSpPr>
            <a:spLocks noChangeArrowheads="1"/>
          </p:cNvSpPr>
          <p:nvPr/>
        </p:nvSpPr>
        <p:spPr bwMode="auto">
          <a:xfrm>
            <a:off x="4887680" y="2710541"/>
            <a:ext cx="1371600" cy="8382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Calibri" panose="020F0502020204030204" pitchFamily="34" charset="0"/>
              </a:rPr>
              <a:t>IBL / GI</a:t>
            </a:r>
          </a:p>
        </p:txBody>
      </p:sp>
      <p:sp>
        <p:nvSpPr>
          <p:cNvPr id="48" name="TextBox 47"/>
          <p:cNvSpPr txBox="1"/>
          <p:nvPr/>
        </p:nvSpPr>
        <p:spPr>
          <a:xfrm>
            <a:off x="4838857" y="2710540"/>
            <a:ext cx="668773" cy="253916"/>
          </a:xfrm>
          <a:prstGeom prst="rect">
            <a:avLst/>
          </a:prstGeom>
          <a:noFill/>
        </p:spPr>
        <p:txBody>
          <a:bodyPr wrap="none" rtlCol="0">
            <a:spAutoFit/>
          </a:bodyPr>
          <a:lstStyle/>
          <a:p>
            <a:r>
              <a:rPr lang="en-US" sz="1050" dirty="0"/>
              <a:t>11:11:10</a:t>
            </a:r>
          </a:p>
        </p:txBody>
      </p:sp>
      <p:cxnSp>
        <p:nvCxnSpPr>
          <p:cNvPr id="49" name="AutoShape 16"/>
          <p:cNvCxnSpPr>
            <a:cxnSpLocks noChangeShapeType="1"/>
            <a:stCxn id="24" idx="2"/>
            <a:endCxn id="25" idx="0"/>
          </p:cNvCxnSpPr>
          <p:nvPr/>
        </p:nvCxnSpPr>
        <p:spPr bwMode="auto">
          <a:xfrm rot="5400000">
            <a:off x="4757057" y="1839689"/>
            <a:ext cx="598714" cy="4016827"/>
          </a:xfrm>
          <a:prstGeom prst="bentConnector3">
            <a:avLst>
              <a:gd name="adj1" fmla="val 57273"/>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335566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err="1"/>
              <a:t>Visibility</a:t>
            </a:r>
            <a:r>
              <a:rPr lang="es-ES" sz="4000" dirty="0"/>
              <a:t> Buffer – </a:t>
            </a:r>
            <a:r>
              <a:rPr lang="es-ES" sz="4000" dirty="0" err="1"/>
              <a:t>Shading</a:t>
            </a:r>
            <a:r>
              <a:rPr lang="es-ES" sz="4000" dirty="0"/>
              <a:t> </a:t>
            </a:r>
            <a:r>
              <a:rPr lang="es-ES" sz="4000" dirty="0" err="1"/>
              <a:t>pseudocode</a:t>
            </a:r>
            <a:endParaRPr lang="en-US" sz="4000" dirty="0"/>
          </a:p>
        </p:txBody>
      </p:sp>
      <p:pic>
        <p:nvPicPr>
          <p:cNvPr id="2050" name="Picture 2" descr="H:\Repos_New\Talks\Montreal Master Class 2016\Lectures\Images\AttributeInterpol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067" y="3541010"/>
            <a:ext cx="4431885" cy="283693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p:cNvSpPr>
            <a:spLocks noGrp="1"/>
          </p:cNvSpPr>
          <p:nvPr>
            <p:ph idx="1"/>
          </p:nvPr>
        </p:nvSpPr>
        <p:spPr>
          <a:xfrm>
            <a:off x="711200" y="2006600"/>
            <a:ext cx="10769600" cy="4371340"/>
          </a:xfrm>
        </p:spPr>
        <p:txBody>
          <a:bodyPr>
            <a:normAutofit/>
          </a:bodyPr>
          <a:lstStyle/>
          <a:p>
            <a:r>
              <a:rPr lang="en-US" sz="2400" dirty="0" smtClean="0"/>
              <a:t>Shading position is green</a:t>
            </a:r>
          </a:p>
          <a:p>
            <a:r>
              <a:rPr lang="en-US" sz="2400" dirty="0" smtClean="0"/>
              <a:t>Sample point is red</a:t>
            </a:r>
          </a:p>
          <a:p>
            <a:r>
              <a:rPr lang="en-US" sz="2400" dirty="0"/>
              <a:t>Interpolate vertex attributes at </a:t>
            </a:r>
            <a:r>
              <a:rPr lang="en-US" sz="2400" dirty="0" err="1"/>
              <a:t>pixelpos</a:t>
            </a:r>
            <a:r>
              <a:rPr lang="en-US" sz="2400" dirty="0"/>
              <a:t> using </a:t>
            </a:r>
            <a:r>
              <a:rPr lang="en-US" sz="2400" dirty="0" smtClean="0"/>
              <a:t>triangle gradient == add partial derivatives of the attributes weighted by distance to sample point</a:t>
            </a:r>
          </a:p>
          <a:p>
            <a:endParaRPr lang="en-US" sz="2400" dirty="0"/>
          </a:p>
        </p:txBody>
      </p:sp>
    </p:spTree>
    <p:extLst>
      <p:ext uri="{BB962C8B-B14F-4D97-AF65-F5344CB8AC3E}">
        <p14:creationId xmlns:p14="http://schemas.microsoft.com/office/powerpoint/2010/main" val="896067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66546380-0642-43f3-a542-a108e97afb96" Revision="1" Stencil="System.MyShapes" StencilVersion="1.0"/>
</Control>
</file>

<file path=customXml/item2.xml><?xml version="1.0" encoding="utf-8"?>
<Control xmlns="http://schemas.microsoft.com/VisualStudio/2011/storyboarding/control">
  <Id Name="66546380-0642-43f3-a542-a108e97afb96" Revision="1" Stencil="System.MyShapes" StencilVersion="1.0"/>
</Control>
</file>

<file path=customXml/itemProps1.xml><?xml version="1.0" encoding="utf-8"?>
<ds:datastoreItem xmlns:ds="http://schemas.openxmlformats.org/officeDocument/2006/customXml" ds:itemID="{22DFF4A5-2849-4570-BFFE-1D4E95FA99E9}">
  <ds:schemaRefs>
    <ds:schemaRef ds:uri="http://schemas.microsoft.com/VisualStudio/2011/storyboarding/control"/>
  </ds:schemaRefs>
</ds:datastoreItem>
</file>

<file path=customXml/itemProps2.xml><?xml version="1.0" encoding="utf-8"?>
<ds:datastoreItem xmlns:ds="http://schemas.openxmlformats.org/officeDocument/2006/customXml" ds:itemID="{A56A3B83-DFCB-4116-9AB1-32723610C14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12517</TotalTime>
  <Words>6343</Words>
  <Application>Microsoft Office PowerPoint</Application>
  <PresentationFormat>Widescreen</PresentationFormat>
  <Paragraphs>1423</Paragraphs>
  <Slides>90</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Arial</vt:lpstr>
      <vt:lpstr>Calibri</vt:lpstr>
      <vt:lpstr>Calibri Light</vt:lpstr>
      <vt:lpstr>Courier New</vt:lpstr>
      <vt:lpstr>Times New Roman</vt:lpstr>
      <vt:lpstr>Verdana</vt:lpstr>
      <vt:lpstr>Wingdings</vt:lpstr>
      <vt:lpstr>Wingdings 3</vt:lpstr>
      <vt:lpstr>Office Theme</vt:lpstr>
      <vt:lpstr>PowerPoint Presentation</vt:lpstr>
      <vt:lpstr>Demo</vt:lpstr>
      <vt:lpstr>Source Code</vt:lpstr>
      <vt:lpstr>Table of contents</vt:lpstr>
      <vt:lpstr>The Visibility Buffer</vt:lpstr>
      <vt:lpstr>Motivation</vt:lpstr>
      <vt:lpstr>High-Level View 2009</vt:lpstr>
      <vt:lpstr>High-Level View 2014</vt:lpstr>
      <vt:lpstr>High-Level View 2014</vt:lpstr>
      <vt:lpstr>High-Level View</vt:lpstr>
      <vt:lpstr>Visibility Buffer PC 1080p – Memory</vt:lpstr>
      <vt:lpstr>G-Buffer PC 1080p – Memory</vt:lpstr>
      <vt:lpstr>Visibility Buffer PC 4k – Memory</vt:lpstr>
      <vt:lpstr>G-Buffer PC 4k – Memory</vt:lpstr>
      <vt:lpstr>Visibility Buffer XOne 1080p – Memory</vt:lpstr>
      <vt:lpstr>Visibility Buffer – Filling pseudocode</vt:lpstr>
      <vt:lpstr>Visibility Buffer – Shader code</vt:lpstr>
      <vt:lpstr>Visibility Buffer – Shading pseudocode</vt:lpstr>
      <vt:lpstr>Visibility Buffer – Shading pseudocode</vt:lpstr>
      <vt:lpstr>PowerPoint Presentation</vt:lpstr>
      <vt:lpstr>PowerPoint Presentation</vt:lpstr>
      <vt:lpstr>PowerPoint Presentation</vt:lpstr>
      <vt:lpstr>PowerPoint Presentation</vt:lpstr>
      <vt:lpstr>Visibility Buffer – Shading pseudocode</vt:lpstr>
      <vt:lpstr>Visibility Buffer – Shading pseudocode</vt:lpstr>
      <vt:lpstr>Visibility Buffer – Shading pseudocode</vt:lpstr>
      <vt:lpstr>PowerPoint Presentation</vt:lpstr>
      <vt:lpstr>PowerPoint Presentation</vt:lpstr>
      <vt:lpstr>PowerPoint Presentation</vt:lpstr>
      <vt:lpstr>PowerPoint Presentation</vt:lpstr>
      <vt:lpstr>PowerPoint Presentation</vt:lpstr>
      <vt:lpstr>Visibility Buffer – Shading pseudocode</vt:lpstr>
      <vt:lpstr>Visibility Buffer - Benefits</vt:lpstr>
      <vt:lpstr>Visibility Buffer - Benefits</vt:lpstr>
      <vt:lpstr>Visibility Buffer – Triangle Counts</vt:lpstr>
      <vt:lpstr>How do you do lighting?</vt:lpstr>
      <vt:lpstr>What about Tessellation?</vt:lpstr>
      <vt:lpstr>Why didn’t we implement this earlier?</vt:lpstr>
      <vt:lpstr>Cluster Culling / Triangle filtering</vt:lpstr>
      <vt:lpstr>Motivation</vt:lpstr>
      <vt:lpstr>Cluster culling</vt:lpstr>
      <vt:lpstr>Cone test for fast cluster culling</vt:lpstr>
      <vt:lpstr>Exclusion volume</vt:lpstr>
      <vt:lpstr>Exclusion volume</vt:lpstr>
      <vt:lpstr>Exclusion volume</vt:lpstr>
      <vt:lpstr>Exclusion volume</vt:lpstr>
      <vt:lpstr>Exclusion volume</vt:lpstr>
      <vt:lpstr>Exclusion volume</vt:lpstr>
      <vt:lpstr>Cluster Culling</vt:lpstr>
      <vt:lpstr>Cluster Culling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vt:lpstr>
      <vt:lpstr>Compute-based triangle filtering - Frame pseudocode</vt:lpstr>
      <vt:lpstr>Triangle cluster culling / filtering – Draw Calls</vt:lpstr>
      <vt:lpstr>Triangle cluster culling / filtering – Draw Calls</vt:lpstr>
      <vt:lpstr>Triangle cluster culling / filtering – Draw Calls</vt:lpstr>
      <vt:lpstr>Triangle cluster culling / filtering – Benefits</vt:lpstr>
      <vt:lpstr>Re-using triangle filtered results for multiple Views / Rendering Passes</vt:lpstr>
      <vt:lpstr>Motivation</vt:lpstr>
      <vt:lpstr>Motivation</vt:lpstr>
      <vt:lpstr>Cull and filter Triangles for N-views</vt:lpstr>
      <vt:lpstr>Cull and filter Triangles for N-views - Frame pseudocode</vt:lpstr>
      <vt:lpstr>Results</vt:lpstr>
      <vt:lpstr>PowerPoint Presentation</vt:lpstr>
      <vt:lpstr>PowerPoint Presentation</vt:lpstr>
      <vt:lpstr>PowerPoint Presentation</vt:lpstr>
      <vt:lpstr>PowerPoint Presentation</vt:lpstr>
      <vt:lpstr>PowerPoint Presentation</vt:lpstr>
      <vt:lpstr>How about VR?</vt:lpstr>
      <vt:lpstr>Executive Summary</vt:lpstr>
      <vt:lpstr>Future work</vt:lpstr>
      <vt:lpstr>Credits</vt:lpstr>
      <vt:lpstr>Credits</vt:lpstr>
      <vt:lpstr>Acknowledgements</vt:lpstr>
      <vt:lpstr>References</vt:lpstr>
      <vt:lpstr>PowerPoint Presentation</vt:lpstr>
      <vt:lpstr>Visibility Buffer – Shading pseudocode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Visibility Buffer</dc:title>
  <dc:creator>Jesús Gumbau</dc:creator>
  <cp:lastModifiedBy>Wolf Engel</cp:lastModifiedBy>
  <cp:revision>749</cp:revision>
  <cp:lastPrinted>2016-10-08T22:45:47Z</cp:lastPrinted>
  <dcterms:created xsi:type="dcterms:W3CDTF">2016-07-04T08:31:42Z</dcterms:created>
  <dcterms:modified xsi:type="dcterms:W3CDTF">2017-01-18T20:18:08Z</dcterms:modified>
</cp:coreProperties>
</file>